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8" r:id="rId3"/>
    <p:sldId id="289" r:id="rId4"/>
    <p:sldId id="258" r:id="rId5"/>
    <p:sldId id="303" r:id="rId6"/>
    <p:sldId id="262" r:id="rId7"/>
    <p:sldId id="263" r:id="rId8"/>
    <p:sldId id="264" r:id="rId9"/>
    <p:sldId id="265" r:id="rId10"/>
    <p:sldId id="273" r:id="rId11"/>
    <p:sldId id="297" r:id="rId12"/>
    <p:sldId id="298" r:id="rId13"/>
    <p:sldId id="266" r:id="rId14"/>
    <p:sldId id="267" r:id="rId15"/>
    <p:sldId id="268" r:id="rId16"/>
    <p:sldId id="275" r:id="rId17"/>
    <p:sldId id="274" r:id="rId18"/>
    <p:sldId id="276" r:id="rId19"/>
    <p:sldId id="283" r:id="rId20"/>
    <p:sldId id="271" r:id="rId21"/>
    <p:sldId id="272" r:id="rId22"/>
    <p:sldId id="314" r:id="rId23"/>
    <p:sldId id="282" r:id="rId24"/>
    <p:sldId id="305" r:id="rId25"/>
    <p:sldId id="322" r:id="rId26"/>
    <p:sldId id="292" r:id="rId27"/>
    <p:sldId id="296" r:id="rId28"/>
    <p:sldId id="324" r:id="rId29"/>
    <p:sldId id="325" r:id="rId30"/>
    <p:sldId id="302"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A"/>
    <a:srgbClr val="B19017"/>
    <a:srgbClr val="D3AC1B"/>
    <a:srgbClr val="7CBF33"/>
    <a:srgbClr val="0000DA"/>
    <a:srgbClr val="77943C"/>
    <a:srgbClr val="B9CC9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9" autoAdjust="0"/>
  </p:normalViewPr>
  <p:slideViewPr>
    <p:cSldViewPr>
      <p:cViewPr varScale="1">
        <p:scale>
          <a:sx n="48" d="100"/>
          <a:sy n="48" d="100"/>
        </p:scale>
        <p:origin x="-71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C80080A-3E7D-49D6-93D0-5794AE064B6D}" type="datetimeFigureOut">
              <a:rPr lang="es-ES"/>
              <a:pPr>
                <a:defRPr/>
              </a:pPr>
              <a:t>20/05/2016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C03A824-03E2-4F2D-95E3-241B817770BA}"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Please revise author list</a:t>
            </a:r>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5BCE23-9BC2-40C2-B44B-E27976D6D923}" type="slidenum">
              <a:rPr lang="es-ES"/>
              <a:pPr fontAlgn="base">
                <a:spcBef>
                  <a:spcPct val="0"/>
                </a:spcBef>
                <a:spcAft>
                  <a:spcPct val="0"/>
                </a:spcAft>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Observed: Nearly all sites have significantly decreasing trends</a:t>
            </a:r>
          </a:p>
          <a:p>
            <a:pPr>
              <a:spcBef>
                <a:spcPct val="0"/>
              </a:spcBef>
            </a:pPr>
            <a:r>
              <a:rPr lang="es-ES" smtClean="0"/>
              <a:t>Modelled: CHIM – smaller trends than EMEP/LOTO  and more insignificant trends in Mediterranean. EMEP – larger trends than LOTO</a:t>
            </a:r>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D02196-4CDA-40F6-85B3-535E8EF94CF9}" type="slidenum">
              <a:rPr lang="es-ES"/>
              <a:pPr fontAlgn="base">
                <a:spcBef>
                  <a:spcPct val="0"/>
                </a:spcBef>
                <a:spcAft>
                  <a:spcPct val="0"/>
                </a:spcAft>
              </a:pPr>
              <a:t>12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buFont typeface="Arial" panose="020B0604020202020204" pitchFamily="34" charset="0"/>
              <a:buNone/>
              <a:defRPr/>
            </a:pPr>
            <a:r>
              <a:rPr lang="es-ES" dirty="0" smtClean="0"/>
              <a:t>Box </a:t>
            </a:r>
            <a:r>
              <a:rPr lang="es-ES" dirty="0" err="1" smtClean="0"/>
              <a:t>plots</a:t>
            </a:r>
            <a:r>
              <a:rPr lang="es-ES" dirty="0" smtClean="0"/>
              <a:t> of </a:t>
            </a:r>
            <a:r>
              <a:rPr lang="es-ES" dirty="0" err="1" smtClean="0"/>
              <a:t>all</a:t>
            </a:r>
            <a:r>
              <a:rPr lang="es-ES" dirty="0" smtClean="0"/>
              <a:t> </a:t>
            </a:r>
            <a:r>
              <a:rPr lang="es-ES" dirty="0" err="1" smtClean="0"/>
              <a:t>relaltive</a:t>
            </a:r>
            <a:r>
              <a:rPr lang="es-ES" dirty="0" smtClean="0"/>
              <a:t> </a:t>
            </a:r>
            <a:r>
              <a:rPr lang="es-ES" dirty="0" err="1" smtClean="0"/>
              <a:t>trends</a:t>
            </a:r>
            <a:r>
              <a:rPr lang="es-ES" dirty="0" smtClean="0"/>
              <a:t> (</a:t>
            </a:r>
            <a:r>
              <a:rPr lang="es-ES" dirty="0" err="1" smtClean="0"/>
              <a:t>significant</a:t>
            </a:r>
            <a:r>
              <a:rPr lang="es-ES" dirty="0" smtClean="0"/>
              <a:t> and </a:t>
            </a:r>
            <a:r>
              <a:rPr lang="es-ES" dirty="0" err="1" smtClean="0"/>
              <a:t>insignificant</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WNOx</a:t>
            </a:r>
            <a:r>
              <a:rPr lang="es-ES" dirty="0" smtClean="0"/>
              <a:t>: </a:t>
            </a:r>
            <a:r>
              <a:rPr lang="es-ES" dirty="0" err="1" smtClean="0"/>
              <a:t>Most</a:t>
            </a:r>
            <a:r>
              <a:rPr lang="es-ES" dirty="0" smtClean="0"/>
              <a:t> </a:t>
            </a:r>
            <a:r>
              <a:rPr lang="es-ES" dirty="0" err="1" smtClean="0"/>
              <a:t>modelled</a:t>
            </a:r>
            <a:r>
              <a:rPr lang="es-ES" dirty="0" smtClean="0"/>
              <a:t> </a:t>
            </a:r>
            <a:r>
              <a:rPr lang="es-ES" dirty="0" err="1" smtClean="0"/>
              <a:t>trends</a:t>
            </a:r>
            <a:r>
              <a:rPr lang="es-ES" dirty="0" smtClean="0"/>
              <a:t> </a:t>
            </a:r>
            <a:r>
              <a:rPr lang="es-ES" dirty="0" err="1" smtClean="0"/>
              <a:t>larger</a:t>
            </a:r>
            <a:r>
              <a:rPr lang="es-ES" dirty="0" smtClean="0"/>
              <a:t> </a:t>
            </a:r>
            <a:r>
              <a:rPr lang="es-ES" dirty="0" err="1" smtClean="0"/>
              <a:t>than</a:t>
            </a:r>
            <a:r>
              <a:rPr lang="es-ES" dirty="0" smtClean="0"/>
              <a:t> </a:t>
            </a:r>
            <a:r>
              <a:rPr lang="es-ES" dirty="0" err="1" smtClean="0"/>
              <a:t>observed</a:t>
            </a:r>
            <a:endParaRPr lang="es-ES" dirty="0" smtClean="0"/>
          </a:p>
          <a:p>
            <a:pPr marL="171450" indent="-171450" fontAlgn="auto">
              <a:spcBef>
                <a:spcPts val="0"/>
              </a:spcBef>
              <a:spcAft>
                <a:spcPts val="0"/>
              </a:spcAft>
              <a:buFont typeface="Arial" panose="020B0604020202020204" pitchFamily="34" charset="0"/>
              <a:buChar char="•"/>
              <a:defRPr/>
            </a:pPr>
            <a:r>
              <a:rPr lang="es-ES" dirty="0" err="1" smtClean="0"/>
              <a:t>WNHx</a:t>
            </a:r>
            <a:r>
              <a:rPr lang="es-ES" dirty="0" smtClean="0"/>
              <a:t>: EMEP </a:t>
            </a:r>
            <a:r>
              <a:rPr lang="es-ES" dirty="0" err="1" smtClean="0"/>
              <a:t>predicts</a:t>
            </a:r>
            <a:r>
              <a:rPr lang="es-ES" dirty="0" smtClean="0"/>
              <a:t> similar </a:t>
            </a:r>
            <a:r>
              <a:rPr lang="es-ES" dirty="0" err="1" smtClean="0"/>
              <a:t>distribution</a:t>
            </a:r>
            <a:r>
              <a:rPr lang="es-ES" dirty="0" smtClean="0"/>
              <a:t> of </a:t>
            </a:r>
            <a:r>
              <a:rPr lang="es-ES" dirty="0" err="1" smtClean="0"/>
              <a:t>trends</a:t>
            </a:r>
            <a:r>
              <a:rPr lang="es-ES" dirty="0" smtClean="0"/>
              <a:t> to </a:t>
            </a:r>
            <a:r>
              <a:rPr lang="es-ES" dirty="0" err="1" smtClean="0"/>
              <a:t>observed</a:t>
            </a:r>
            <a:r>
              <a:rPr lang="es-ES" dirty="0" smtClean="0"/>
              <a:t>, LOTO </a:t>
            </a:r>
            <a:r>
              <a:rPr lang="es-ES" dirty="0" err="1" smtClean="0"/>
              <a:t>predicts</a:t>
            </a:r>
            <a:r>
              <a:rPr lang="es-ES" dirty="0" smtClean="0"/>
              <a:t> </a:t>
            </a:r>
            <a:r>
              <a:rPr lang="es-ES" dirty="0" err="1" smtClean="0"/>
              <a:t>small</a:t>
            </a:r>
            <a:r>
              <a:rPr lang="es-ES" dirty="0" smtClean="0"/>
              <a:t> </a:t>
            </a:r>
            <a:r>
              <a:rPr lang="es-ES" dirty="0" err="1" smtClean="0"/>
              <a:t>trends</a:t>
            </a:r>
            <a:r>
              <a:rPr lang="es-ES" dirty="0" smtClean="0"/>
              <a:t> and CHIM </a:t>
            </a:r>
            <a:r>
              <a:rPr lang="es-ES" dirty="0" err="1" smtClean="0"/>
              <a:t>predicts</a:t>
            </a:r>
            <a:r>
              <a:rPr lang="es-ES" dirty="0" smtClean="0"/>
              <a:t> </a:t>
            </a:r>
            <a:r>
              <a:rPr lang="es-ES" dirty="0" err="1" smtClean="0"/>
              <a:t>increasing</a:t>
            </a:r>
            <a:r>
              <a:rPr lang="es-ES" dirty="0" smtClean="0"/>
              <a:t> </a:t>
            </a:r>
            <a:r>
              <a:rPr lang="es-ES" dirty="0" err="1" smtClean="0"/>
              <a:t>trends</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WSOx</a:t>
            </a:r>
            <a:r>
              <a:rPr lang="es-ES" dirty="0" smtClean="0"/>
              <a:t>: </a:t>
            </a:r>
            <a:r>
              <a:rPr lang="es-ES" dirty="0" err="1" smtClean="0"/>
              <a:t>Models</a:t>
            </a:r>
            <a:r>
              <a:rPr lang="es-ES" dirty="0" smtClean="0"/>
              <a:t> and </a:t>
            </a:r>
            <a:r>
              <a:rPr lang="es-ES" dirty="0" err="1" smtClean="0"/>
              <a:t>observations</a:t>
            </a:r>
            <a:r>
              <a:rPr lang="es-ES" dirty="0" smtClean="0"/>
              <a:t> </a:t>
            </a:r>
            <a:r>
              <a:rPr lang="es-ES" dirty="0" err="1" smtClean="0"/>
              <a:t>have</a:t>
            </a:r>
            <a:r>
              <a:rPr lang="es-ES" dirty="0" smtClean="0"/>
              <a:t> </a:t>
            </a:r>
            <a:r>
              <a:rPr lang="es-ES" dirty="0" err="1" smtClean="0"/>
              <a:t>decreasing</a:t>
            </a:r>
            <a:r>
              <a:rPr lang="es-ES" dirty="0" smtClean="0"/>
              <a:t> </a:t>
            </a:r>
            <a:r>
              <a:rPr lang="es-ES" dirty="0" err="1" smtClean="0"/>
              <a:t>trends</a:t>
            </a:r>
            <a:r>
              <a:rPr lang="es-ES" dirty="0" smtClean="0"/>
              <a:t> </a:t>
            </a:r>
            <a:r>
              <a:rPr lang="es-ES" dirty="0" err="1" smtClean="0"/>
              <a:t>although</a:t>
            </a:r>
            <a:r>
              <a:rPr lang="es-ES" dirty="0" smtClean="0"/>
              <a:t> EMEP/LOTO </a:t>
            </a:r>
            <a:r>
              <a:rPr lang="es-ES" dirty="0" err="1" smtClean="0"/>
              <a:t>overestimate</a:t>
            </a:r>
            <a:r>
              <a:rPr lang="es-ES" dirty="0" smtClean="0"/>
              <a:t> </a:t>
            </a:r>
            <a:r>
              <a:rPr lang="es-ES" dirty="0" err="1" smtClean="0"/>
              <a:t>most</a:t>
            </a:r>
            <a:r>
              <a:rPr lang="es-ES" dirty="0" smtClean="0"/>
              <a:t> </a:t>
            </a:r>
            <a:r>
              <a:rPr lang="es-ES" dirty="0" err="1" smtClean="0"/>
              <a:t>trends</a:t>
            </a:r>
            <a:endParaRPr lang="es-ES" dirty="0"/>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641775-1DCD-4E6D-8BD4-55D427D6F7FD}" type="slidenum">
              <a:rPr lang="es-ES"/>
              <a:pPr fontAlgn="base">
                <a:spcBef>
                  <a:spcPct val="0"/>
                </a:spcBef>
                <a:spcAft>
                  <a:spcPct val="0"/>
                </a:spcAft>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err="1" smtClean="0"/>
              <a:t>Absolute</a:t>
            </a:r>
            <a:r>
              <a:rPr lang="es-ES" dirty="0" smtClean="0"/>
              <a:t> </a:t>
            </a:r>
            <a:r>
              <a:rPr lang="es-ES" dirty="0" err="1" smtClean="0"/>
              <a:t>trends</a:t>
            </a:r>
            <a:r>
              <a:rPr lang="es-ES" dirty="0" smtClean="0"/>
              <a:t> </a:t>
            </a:r>
            <a:r>
              <a:rPr lang="es-ES" dirty="0" err="1" smtClean="0"/>
              <a:t>tell</a:t>
            </a:r>
            <a:r>
              <a:rPr lang="es-ES" dirty="0" smtClean="0"/>
              <a:t> a similar </a:t>
            </a:r>
            <a:r>
              <a:rPr lang="es-ES" dirty="0" err="1" smtClean="0"/>
              <a:t>story</a:t>
            </a:r>
            <a:r>
              <a:rPr lang="es-ES" dirty="0" smtClean="0"/>
              <a:t> to </a:t>
            </a:r>
            <a:r>
              <a:rPr lang="es-ES" dirty="0" err="1" smtClean="0"/>
              <a:t>the</a:t>
            </a:r>
            <a:r>
              <a:rPr lang="es-ES" dirty="0" smtClean="0"/>
              <a:t> </a:t>
            </a:r>
            <a:r>
              <a:rPr lang="es-ES" dirty="0" err="1" smtClean="0"/>
              <a:t>relative</a:t>
            </a:r>
            <a:r>
              <a:rPr lang="es-ES" dirty="0" smtClean="0"/>
              <a:t> </a:t>
            </a:r>
            <a:r>
              <a:rPr lang="es-ES" dirty="0" err="1" smtClean="0"/>
              <a:t>trends</a:t>
            </a:r>
            <a:r>
              <a:rPr lang="es-ES" dirty="0" smtClean="0"/>
              <a:t> </a:t>
            </a:r>
            <a:r>
              <a:rPr lang="es-ES" dirty="0" err="1" smtClean="0"/>
              <a:t>except</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WNOx</a:t>
            </a:r>
            <a:r>
              <a:rPr lang="es-ES" dirty="0" smtClean="0"/>
              <a:t>: LOTO </a:t>
            </a:r>
            <a:r>
              <a:rPr lang="es-ES" dirty="0" err="1" smtClean="0"/>
              <a:t>gives</a:t>
            </a:r>
            <a:r>
              <a:rPr lang="es-ES" dirty="0" smtClean="0"/>
              <a:t> </a:t>
            </a:r>
            <a:r>
              <a:rPr lang="es-ES" dirty="0" err="1" smtClean="0"/>
              <a:t>better</a:t>
            </a:r>
            <a:r>
              <a:rPr lang="es-ES" dirty="0" smtClean="0"/>
              <a:t> </a:t>
            </a:r>
            <a:r>
              <a:rPr lang="es-ES" dirty="0" err="1" smtClean="0"/>
              <a:t>distribution</a:t>
            </a:r>
            <a:r>
              <a:rPr lang="es-ES" dirty="0" smtClean="0"/>
              <a:t> of </a:t>
            </a:r>
            <a:r>
              <a:rPr lang="es-ES" dirty="0" err="1" smtClean="0"/>
              <a:t>trends</a:t>
            </a:r>
            <a:r>
              <a:rPr lang="es-ES" dirty="0" smtClean="0"/>
              <a:t> </a:t>
            </a:r>
            <a:r>
              <a:rPr lang="es-ES" dirty="0" err="1" smtClean="0"/>
              <a:t>than</a:t>
            </a:r>
            <a:r>
              <a:rPr lang="es-ES" dirty="0" smtClean="0"/>
              <a:t> EMEP, </a:t>
            </a:r>
            <a:r>
              <a:rPr lang="es-ES" dirty="0" err="1" smtClean="0"/>
              <a:t>which</a:t>
            </a:r>
            <a:r>
              <a:rPr lang="es-ES" dirty="0" smtClean="0"/>
              <a:t> </a:t>
            </a:r>
            <a:r>
              <a:rPr lang="es-ES" dirty="0" err="1" smtClean="0"/>
              <a:t>now</a:t>
            </a:r>
            <a:r>
              <a:rPr lang="es-ES" dirty="0" smtClean="0"/>
              <a:t> has similar </a:t>
            </a:r>
            <a:r>
              <a:rPr lang="es-ES" dirty="0" err="1" smtClean="0"/>
              <a:t>distribution</a:t>
            </a:r>
            <a:r>
              <a:rPr lang="es-ES" dirty="0" smtClean="0"/>
              <a:t> to CHIM</a:t>
            </a:r>
          </a:p>
          <a:p>
            <a:pPr marL="171450" indent="-171450" fontAlgn="auto">
              <a:spcBef>
                <a:spcPts val="0"/>
              </a:spcBef>
              <a:spcAft>
                <a:spcPts val="0"/>
              </a:spcAft>
              <a:buFont typeface="Arial" panose="020B0604020202020204" pitchFamily="34" charset="0"/>
              <a:buChar char="•"/>
              <a:defRPr/>
            </a:pPr>
            <a:r>
              <a:rPr lang="es-ES" dirty="0" err="1" smtClean="0"/>
              <a:t>WSOx</a:t>
            </a:r>
            <a:r>
              <a:rPr lang="es-ES" dirty="0" smtClean="0"/>
              <a:t>: CHIM </a:t>
            </a:r>
            <a:r>
              <a:rPr lang="es-ES" dirty="0" err="1" smtClean="0"/>
              <a:t>strongly</a:t>
            </a:r>
            <a:r>
              <a:rPr lang="es-ES" dirty="0" smtClean="0"/>
              <a:t> </a:t>
            </a:r>
            <a:r>
              <a:rPr lang="es-ES" dirty="0" err="1" smtClean="0"/>
              <a:t>underestimates</a:t>
            </a:r>
            <a:r>
              <a:rPr lang="es-ES" dirty="0" smtClean="0"/>
              <a:t> </a:t>
            </a:r>
            <a:r>
              <a:rPr lang="es-ES" dirty="0" err="1" smtClean="0"/>
              <a:t>trends</a:t>
            </a:r>
            <a:r>
              <a:rPr lang="es-ES" dirty="0" smtClean="0"/>
              <a:t>, LOTO </a:t>
            </a:r>
            <a:r>
              <a:rPr lang="es-ES" dirty="0" err="1" smtClean="0"/>
              <a:t>very</a:t>
            </a:r>
            <a:r>
              <a:rPr lang="es-ES" dirty="0" smtClean="0"/>
              <a:t> similar </a:t>
            </a:r>
            <a:r>
              <a:rPr lang="es-ES" dirty="0" err="1" smtClean="0"/>
              <a:t>distribution</a:t>
            </a:r>
            <a:r>
              <a:rPr lang="es-ES" dirty="0" smtClean="0"/>
              <a:t> to </a:t>
            </a:r>
            <a:r>
              <a:rPr lang="es-ES" dirty="0" err="1" smtClean="0"/>
              <a:t>observed</a:t>
            </a:r>
            <a:r>
              <a:rPr lang="es-ES" dirty="0" smtClean="0"/>
              <a:t> (</a:t>
            </a:r>
            <a:r>
              <a:rPr lang="es-ES" dirty="0" err="1" smtClean="0"/>
              <a:t>better</a:t>
            </a:r>
            <a:r>
              <a:rPr lang="es-ES" dirty="0" smtClean="0"/>
              <a:t> </a:t>
            </a:r>
            <a:r>
              <a:rPr lang="es-ES" dirty="0" err="1" smtClean="0"/>
              <a:t>than</a:t>
            </a:r>
            <a:r>
              <a:rPr lang="es-ES" dirty="0" smtClean="0"/>
              <a:t> EMEP)</a:t>
            </a:r>
          </a:p>
          <a:p>
            <a:pPr fontAlgn="auto">
              <a:spcBef>
                <a:spcPts val="0"/>
              </a:spcBef>
              <a:spcAft>
                <a:spcPts val="0"/>
              </a:spcAft>
              <a:defRPr/>
            </a:pPr>
            <a:endParaRPr lang="es-ES" dirty="0"/>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F792AE-1463-4498-AC40-6BEDBDBE9977}" type="slidenum">
              <a:rPr lang="es-ES"/>
              <a:pPr fontAlgn="base">
                <a:spcBef>
                  <a:spcPct val="0"/>
                </a:spcBef>
                <a:spcAft>
                  <a:spcPct val="0"/>
                </a:spcAft>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err="1" smtClean="0"/>
              <a:t>All</a:t>
            </a:r>
            <a:r>
              <a:rPr lang="es-ES" dirty="0" smtClean="0"/>
              <a:t> </a:t>
            </a:r>
            <a:r>
              <a:rPr lang="es-ES" dirty="0" err="1" smtClean="0"/>
              <a:t>relative</a:t>
            </a:r>
            <a:r>
              <a:rPr lang="es-ES" dirty="0" smtClean="0"/>
              <a:t> </a:t>
            </a:r>
            <a:r>
              <a:rPr lang="es-ES" dirty="0" err="1" smtClean="0"/>
              <a:t>trends</a:t>
            </a:r>
            <a:r>
              <a:rPr lang="es-ES" dirty="0" smtClean="0"/>
              <a:t> </a:t>
            </a:r>
            <a:r>
              <a:rPr lang="es-ES" dirty="0" err="1" smtClean="0"/>
              <a:t>plotted</a:t>
            </a:r>
            <a:r>
              <a:rPr lang="es-ES" dirty="0" smtClean="0"/>
              <a:t> (</a:t>
            </a:r>
            <a:r>
              <a:rPr lang="es-ES" dirty="0" err="1" smtClean="0"/>
              <a:t>significant</a:t>
            </a:r>
            <a:r>
              <a:rPr lang="es-ES" dirty="0" smtClean="0"/>
              <a:t> and </a:t>
            </a:r>
            <a:r>
              <a:rPr lang="es-ES" dirty="0" err="1" smtClean="0"/>
              <a:t>insignificant</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WNOx</a:t>
            </a:r>
            <a:r>
              <a:rPr lang="es-ES" dirty="0" smtClean="0"/>
              <a:t>: General </a:t>
            </a:r>
            <a:r>
              <a:rPr lang="es-ES" dirty="0" err="1" smtClean="0"/>
              <a:t>agreement</a:t>
            </a:r>
            <a:r>
              <a:rPr lang="es-ES" dirty="0" smtClean="0"/>
              <a:t> in </a:t>
            </a:r>
            <a:r>
              <a:rPr lang="es-ES" dirty="0" err="1" smtClean="0"/>
              <a:t>direction</a:t>
            </a:r>
            <a:r>
              <a:rPr lang="es-ES" dirty="0" smtClean="0"/>
              <a:t> of </a:t>
            </a:r>
            <a:r>
              <a:rPr lang="es-ES" dirty="0" err="1" smtClean="0"/>
              <a:t>trend</a:t>
            </a:r>
            <a:r>
              <a:rPr lang="es-ES" dirty="0" smtClean="0"/>
              <a:t>. </a:t>
            </a:r>
            <a:r>
              <a:rPr lang="es-ES" dirty="0" err="1" smtClean="0"/>
              <a:t>All</a:t>
            </a:r>
            <a:r>
              <a:rPr lang="es-ES" dirty="0" smtClean="0"/>
              <a:t> </a:t>
            </a:r>
            <a:r>
              <a:rPr lang="es-ES" dirty="0" err="1" smtClean="0"/>
              <a:t>modelled</a:t>
            </a:r>
            <a:r>
              <a:rPr lang="es-ES" dirty="0" smtClean="0"/>
              <a:t> </a:t>
            </a:r>
            <a:r>
              <a:rPr lang="es-ES" dirty="0" err="1" smtClean="0"/>
              <a:t>trends</a:t>
            </a:r>
            <a:r>
              <a:rPr lang="es-ES" dirty="0" smtClean="0"/>
              <a:t> are </a:t>
            </a:r>
            <a:r>
              <a:rPr lang="es-ES" dirty="0" err="1" smtClean="0"/>
              <a:t>decreasing</a:t>
            </a:r>
            <a:r>
              <a:rPr lang="es-ES" dirty="0" smtClean="0"/>
              <a:t>, </a:t>
            </a:r>
            <a:r>
              <a:rPr lang="es-ES" dirty="0" err="1" smtClean="0"/>
              <a:t>whereas</a:t>
            </a:r>
            <a:r>
              <a:rPr lang="es-ES" dirty="0" smtClean="0"/>
              <a:t> </a:t>
            </a:r>
            <a:r>
              <a:rPr lang="es-ES" dirty="0" err="1" smtClean="0"/>
              <a:t>observations</a:t>
            </a:r>
            <a:r>
              <a:rPr lang="es-ES" dirty="0" smtClean="0"/>
              <a:t> </a:t>
            </a:r>
            <a:r>
              <a:rPr lang="es-ES" dirty="0" err="1" smtClean="0"/>
              <a:t>have</a:t>
            </a:r>
            <a:r>
              <a:rPr lang="es-ES" dirty="0" smtClean="0"/>
              <a:t> </a:t>
            </a:r>
            <a:r>
              <a:rPr lang="es-ES" dirty="0" err="1" smtClean="0"/>
              <a:t>increases</a:t>
            </a:r>
            <a:r>
              <a:rPr lang="es-ES" dirty="0" smtClean="0"/>
              <a:t> at 4 </a:t>
            </a:r>
            <a:r>
              <a:rPr lang="es-ES" dirty="0" err="1" smtClean="0"/>
              <a:t>sites</a:t>
            </a:r>
            <a:r>
              <a:rPr lang="es-ES" dirty="0" smtClean="0"/>
              <a:t> (</a:t>
            </a:r>
            <a:r>
              <a:rPr lang="es-ES" dirty="0" err="1" smtClean="0"/>
              <a:t>one</a:t>
            </a:r>
            <a:r>
              <a:rPr lang="es-ES" dirty="0" smtClean="0"/>
              <a:t> </a:t>
            </a:r>
            <a:r>
              <a:rPr lang="es-ES" dirty="0" err="1" smtClean="0"/>
              <a:t>significantly</a:t>
            </a:r>
            <a:r>
              <a:rPr lang="es-ES" dirty="0" smtClean="0"/>
              <a:t>, FR009R, </a:t>
            </a:r>
            <a:r>
              <a:rPr lang="es-ES" dirty="0" err="1" smtClean="0"/>
              <a:t>Revin</a:t>
            </a:r>
            <a:r>
              <a:rPr lang="es-ES" dirty="0" smtClean="0"/>
              <a:t>) </a:t>
            </a:r>
          </a:p>
          <a:p>
            <a:pPr marL="171450" indent="-171450" fontAlgn="auto">
              <a:spcBef>
                <a:spcPts val="0"/>
              </a:spcBef>
              <a:spcAft>
                <a:spcPts val="0"/>
              </a:spcAft>
              <a:buFont typeface="Arial" panose="020B0604020202020204" pitchFamily="34" charset="0"/>
              <a:buChar char="•"/>
              <a:defRPr/>
            </a:pPr>
            <a:r>
              <a:rPr lang="es-ES" dirty="0" err="1" smtClean="0"/>
              <a:t>WNHx</a:t>
            </a:r>
            <a:r>
              <a:rPr lang="es-ES" dirty="0" smtClean="0"/>
              <a:t>: </a:t>
            </a:r>
            <a:r>
              <a:rPr lang="es-ES" dirty="0" err="1" smtClean="0"/>
              <a:t>Disagreement</a:t>
            </a:r>
            <a:r>
              <a:rPr lang="es-ES" dirty="0" smtClean="0"/>
              <a:t> </a:t>
            </a:r>
            <a:r>
              <a:rPr lang="es-ES" dirty="0" err="1" smtClean="0"/>
              <a:t>between</a:t>
            </a:r>
            <a:r>
              <a:rPr lang="es-ES" dirty="0" smtClean="0"/>
              <a:t> </a:t>
            </a:r>
            <a:r>
              <a:rPr lang="es-ES" dirty="0" err="1" smtClean="0"/>
              <a:t>models</a:t>
            </a:r>
            <a:r>
              <a:rPr lang="es-ES" dirty="0" smtClean="0"/>
              <a:t> and </a:t>
            </a:r>
            <a:r>
              <a:rPr lang="es-ES" dirty="0" err="1" smtClean="0"/>
              <a:t>observations</a:t>
            </a:r>
            <a:r>
              <a:rPr lang="es-ES" dirty="0" smtClean="0"/>
              <a:t> </a:t>
            </a:r>
            <a:r>
              <a:rPr lang="es-ES" dirty="0" err="1" smtClean="0"/>
              <a:t>regarding</a:t>
            </a:r>
            <a:r>
              <a:rPr lang="es-ES" dirty="0" smtClean="0"/>
              <a:t> </a:t>
            </a:r>
            <a:r>
              <a:rPr lang="es-ES" dirty="0" err="1" smtClean="0"/>
              <a:t>the</a:t>
            </a:r>
            <a:r>
              <a:rPr lang="es-ES" dirty="0" smtClean="0"/>
              <a:t> </a:t>
            </a:r>
            <a:r>
              <a:rPr lang="es-ES" dirty="0" err="1" smtClean="0"/>
              <a:t>direction</a:t>
            </a:r>
            <a:r>
              <a:rPr lang="es-ES" dirty="0" smtClean="0"/>
              <a:t> of </a:t>
            </a:r>
            <a:r>
              <a:rPr lang="es-ES" dirty="0" err="1" smtClean="0"/>
              <a:t>trends</a:t>
            </a:r>
            <a:r>
              <a:rPr lang="es-ES" dirty="0" smtClean="0"/>
              <a:t> (</a:t>
            </a:r>
            <a:r>
              <a:rPr lang="es-ES" dirty="0" err="1" smtClean="0"/>
              <a:t>low</a:t>
            </a:r>
            <a:r>
              <a:rPr lang="es-ES" dirty="0" smtClean="0"/>
              <a:t> </a:t>
            </a:r>
            <a:r>
              <a:rPr lang="es-ES" dirty="0" err="1" smtClean="0"/>
              <a:t>significance</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WSOx</a:t>
            </a:r>
            <a:r>
              <a:rPr lang="es-ES" dirty="0" smtClean="0"/>
              <a:t>: </a:t>
            </a:r>
            <a:r>
              <a:rPr lang="es-ES" dirty="0" err="1" smtClean="0"/>
              <a:t>Strong</a:t>
            </a:r>
            <a:r>
              <a:rPr lang="es-ES" dirty="0" smtClean="0"/>
              <a:t> </a:t>
            </a:r>
            <a:r>
              <a:rPr lang="es-ES" dirty="0" err="1" smtClean="0"/>
              <a:t>agreement</a:t>
            </a:r>
            <a:r>
              <a:rPr lang="es-ES" dirty="0" smtClean="0"/>
              <a:t> in </a:t>
            </a:r>
            <a:r>
              <a:rPr lang="es-ES" dirty="0" err="1" smtClean="0"/>
              <a:t>direction</a:t>
            </a:r>
            <a:r>
              <a:rPr lang="es-ES" dirty="0" smtClean="0"/>
              <a:t> of </a:t>
            </a:r>
            <a:r>
              <a:rPr lang="es-ES" dirty="0" err="1" smtClean="0"/>
              <a:t>trend</a:t>
            </a:r>
            <a:r>
              <a:rPr lang="es-ES" dirty="0" smtClean="0"/>
              <a:t> </a:t>
            </a:r>
            <a:r>
              <a:rPr lang="es-ES" dirty="0" err="1" smtClean="0"/>
              <a:t>although</a:t>
            </a:r>
            <a:r>
              <a:rPr lang="es-ES" dirty="0" smtClean="0"/>
              <a:t> </a:t>
            </a:r>
            <a:r>
              <a:rPr lang="es-ES" dirty="0" err="1" smtClean="0"/>
              <a:t>correlation</a:t>
            </a:r>
            <a:r>
              <a:rPr lang="es-ES" dirty="0" smtClean="0"/>
              <a:t> of </a:t>
            </a:r>
            <a:r>
              <a:rPr lang="es-ES" dirty="0" err="1" smtClean="0"/>
              <a:t>trends</a:t>
            </a:r>
            <a:r>
              <a:rPr lang="es-ES" dirty="0" smtClean="0"/>
              <a:t> </a:t>
            </a:r>
            <a:r>
              <a:rPr lang="es-ES" dirty="0" err="1" smtClean="0"/>
              <a:t>is</a:t>
            </a:r>
            <a:r>
              <a:rPr lang="es-ES" dirty="0" smtClean="0"/>
              <a:t> </a:t>
            </a:r>
            <a:r>
              <a:rPr lang="es-ES" dirty="0" err="1" smtClean="0"/>
              <a:t>low</a:t>
            </a:r>
            <a:endParaRPr lang="es-ES" dirty="0"/>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60DED-01EE-4370-8409-FF2E5F3703C3}" type="slidenum">
              <a:rPr lang="es-ES"/>
              <a:pPr fontAlgn="base">
                <a:spcBef>
                  <a:spcPct val="0"/>
                </a:spcBef>
                <a:spcAft>
                  <a:spcPct val="0"/>
                </a:spcAft>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err="1" smtClean="0"/>
              <a:t>Moving</a:t>
            </a:r>
            <a:r>
              <a:rPr lang="es-ES" dirty="0" smtClean="0"/>
              <a:t> </a:t>
            </a:r>
            <a:r>
              <a:rPr lang="es-ES" dirty="0" err="1" smtClean="0"/>
              <a:t>onto</a:t>
            </a:r>
            <a:r>
              <a:rPr lang="es-ES" dirty="0" smtClean="0"/>
              <a:t> </a:t>
            </a:r>
            <a:r>
              <a:rPr lang="es-ES" dirty="0" err="1" smtClean="0"/>
              <a:t>the</a:t>
            </a:r>
            <a:r>
              <a:rPr lang="es-ES" dirty="0" smtClean="0"/>
              <a:t> </a:t>
            </a:r>
            <a:r>
              <a:rPr lang="es-ES" dirty="0" err="1" smtClean="0"/>
              <a:t>analysis</a:t>
            </a:r>
            <a:r>
              <a:rPr lang="es-ES" dirty="0" smtClean="0"/>
              <a:t> </a:t>
            </a:r>
            <a:r>
              <a:rPr lang="es-ES" dirty="0" err="1" smtClean="0"/>
              <a:t>with</a:t>
            </a:r>
            <a:r>
              <a:rPr lang="es-ES" dirty="0" smtClean="0"/>
              <a:t> </a:t>
            </a:r>
            <a:r>
              <a:rPr lang="es-ES" dirty="0" err="1" smtClean="0"/>
              <a:t>the</a:t>
            </a:r>
            <a:r>
              <a:rPr lang="es-ES" dirty="0" smtClean="0"/>
              <a:t> </a:t>
            </a:r>
            <a:r>
              <a:rPr lang="es-ES" dirty="0" err="1" smtClean="0"/>
              <a:t>six</a:t>
            </a:r>
            <a:r>
              <a:rPr lang="es-ES" dirty="0" smtClean="0"/>
              <a:t> </a:t>
            </a:r>
            <a:r>
              <a:rPr lang="es-ES" dirty="0" err="1" smtClean="0"/>
              <a:t>nodels</a:t>
            </a:r>
            <a:r>
              <a:rPr lang="es-ES" dirty="0" smtClean="0"/>
              <a:t> (1990, 2000, 2010 data </a:t>
            </a:r>
            <a:r>
              <a:rPr lang="es-ES" dirty="0" err="1" smtClean="0"/>
              <a:t>only</a:t>
            </a:r>
            <a:r>
              <a:rPr lang="es-ES" dirty="0" smtClean="0"/>
              <a:t>). </a:t>
            </a:r>
            <a:r>
              <a:rPr lang="es-ES" dirty="0" err="1" smtClean="0"/>
              <a:t>For</a:t>
            </a:r>
            <a:r>
              <a:rPr lang="es-ES" dirty="0" smtClean="0"/>
              <a:t> </a:t>
            </a:r>
            <a:r>
              <a:rPr lang="es-ES" dirty="0" err="1" smtClean="0"/>
              <a:t>WNOx</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Normalised</a:t>
            </a:r>
            <a:r>
              <a:rPr lang="es-ES" dirty="0" smtClean="0"/>
              <a:t> Mean </a:t>
            </a:r>
            <a:r>
              <a:rPr lang="es-ES" dirty="0" err="1" smtClean="0"/>
              <a:t>Bias</a:t>
            </a:r>
            <a:r>
              <a:rPr lang="es-ES" dirty="0" smtClean="0"/>
              <a:t>: </a:t>
            </a:r>
            <a:r>
              <a:rPr lang="es-ES" dirty="0" err="1" smtClean="0"/>
              <a:t>All</a:t>
            </a:r>
            <a:r>
              <a:rPr lang="es-ES" dirty="0" smtClean="0"/>
              <a:t> </a:t>
            </a:r>
            <a:r>
              <a:rPr lang="es-ES" dirty="0" err="1" smtClean="0"/>
              <a:t>models</a:t>
            </a:r>
            <a:r>
              <a:rPr lang="es-ES" dirty="0" smtClean="0"/>
              <a:t> </a:t>
            </a:r>
            <a:r>
              <a:rPr lang="es-ES" dirty="0" err="1" smtClean="0"/>
              <a:t>underestimate</a:t>
            </a:r>
            <a:r>
              <a:rPr lang="es-ES" dirty="0" smtClean="0"/>
              <a:t> </a:t>
            </a:r>
            <a:r>
              <a:rPr lang="es-ES" dirty="0" err="1" smtClean="0"/>
              <a:t>deposition</a:t>
            </a:r>
            <a:r>
              <a:rPr lang="es-ES" dirty="0" smtClean="0"/>
              <a:t> </a:t>
            </a:r>
            <a:r>
              <a:rPr lang="es-ES" dirty="0" err="1" smtClean="0"/>
              <a:t>rates</a:t>
            </a:r>
            <a:r>
              <a:rPr lang="es-ES" dirty="0" smtClean="0"/>
              <a:t>, </a:t>
            </a:r>
            <a:r>
              <a:rPr lang="es-ES" dirty="0" err="1" smtClean="0"/>
              <a:t>on</a:t>
            </a:r>
            <a:r>
              <a:rPr lang="es-ES" dirty="0" smtClean="0"/>
              <a:t> </a:t>
            </a:r>
            <a:r>
              <a:rPr lang="es-ES" dirty="0" err="1" smtClean="0"/>
              <a:t>average</a:t>
            </a:r>
            <a:r>
              <a:rPr lang="es-ES" dirty="0" smtClean="0"/>
              <a:t> (EMEP </a:t>
            </a:r>
            <a:r>
              <a:rPr lang="es-ES" dirty="0" err="1" smtClean="0"/>
              <a:t>by</a:t>
            </a:r>
            <a:r>
              <a:rPr lang="es-ES" dirty="0" smtClean="0"/>
              <a:t> </a:t>
            </a:r>
            <a:r>
              <a:rPr lang="es-ES" dirty="0" err="1" smtClean="0"/>
              <a:t>only</a:t>
            </a:r>
            <a:r>
              <a:rPr lang="es-ES" dirty="0" smtClean="0"/>
              <a:t> a </a:t>
            </a:r>
            <a:r>
              <a:rPr lang="es-ES" dirty="0" err="1" smtClean="0"/>
              <a:t>few</a:t>
            </a:r>
            <a:r>
              <a:rPr lang="es-ES" dirty="0" smtClean="0"/>
              <a:t> %)</a:t>
            </a:r>
          </a:p>
          <a:p>
            <a:pPr marL="171450" indent="-171450" fontAlgn="auto">
              <a:spcBef>
                <a:spcPts val="0"/>
              </a:spcBef>
              <a:spcAft>
                <a:spcPts val="0"/>
              </a:spcAft>
              <a:buFont typeface="Arial" panose="020B0604020202020204" pitchFamily="34" charset="0"/>
              <a:buChar char="•"/>
              <a:defRPr/>
            </a:pPr>
            <a:r>
              <a:rPr lang="es-ES" dirty="0" err="1" smtClean="0"/>
              <a:t>Normalised</a:t>
            </a:r>
            <a:r>
              <a:rPr lang="es-ES" dirty="0" smtClean="0"/>
              <a:t> Mean </a:t>
            </a:r>
            <a:r>
              <a:rPr lang="es-ES" dirty="0" err="1" smtClean="0"/>
              <a:t>Gross</a:t>
            </a:r>
            <a:r>
              <a:rPr lang="es-ES" dirty="0" smtClean="0"/>
              <a:t> Error: </a:t>
            </a:r>
            <a:r>
              <a:rPr lang="es-ES" dirty="0" err="1" smtClean="0"/>
              <a:t>Most</a:t>
            </a:r>
            <a:r>
              <a:rPr lang="es-ES" dirty="0" smtClean="0"/>
              <a:t> of </a:t>
            </a:r>
            <a:r>
              <a:rPr lang="es-ES" dirty="0" err="1" smtClean="0"/>
              <a:t>the</a:t>
            </a:r>
            <a:r>
              <a:rPr lang="es-ES" dirty="0" smtClean="0"/>
              <a:t> </a:t>
            </a:r>
            <a:r>
              <a:rPr lang="es-ES" dirty="0" err="1" smtClean="0"/>
              <a:t>model</a:t>
            </a:r>
            <a:r>
              <a:rPr lang="es-ES" dirty="0" smtClean="0"/>
              <a:t> error </a:t>
            </a:r>
            <a:r>
              <a:rPr lang="es-ES" dirty="0" err="1" smtClean="0"/>
              <a:t>is</a:t>
            </a:r>
            <a:r>
              <a:rPr lang="es-ES" dirty="0" smtClean="0"/>
              <a:t> </a:t>
            </a:r>
            <a:r>
              <a:rPr lang="es-ES" dirty="0" err="1" smtClean="0"/>
              <a:t>due</a:t>
            </a:r>
            <a:r>
              <a:rPr lang="es-ES" dirty="0" smtClean="0"/>
              <a:t> to </a:t>
            </a:r>
            <a:r>
              <a:rPr lang="es-ES" dirty="0" err="1" smtClean="0"/>
              <a:t>the</a:t>
            </a:r>
            <a:r>
              <a:rPr lang="es-ES" dirty="0" smtClean="0"/>
              <a:t> </a:t>
            </a:r>
            <a:r>
              <a:rPr lang="es-ES" dirty="0" err="1" smtClean="0"/>
              <a:t>negative</a:t>
            </a:r>
            <a:r>
              <a:rPr lang="es-ES" dirty="0" smtClean="0"/>
              <a:t> </a:t>
            </a:r>
            <a:r>
              <a:rPr lang="es-ES" dirty="0" err="1" smtClean="0"/>
              <a:t>bias</a:t>
            </a:r>
            <a:r>
              <a:rPr lang="es-ES" dirty="0" smtClean="0"/>
              <a:t> (</a:t>
            </a:r>
            <a:r>
              <a:rPr lang="es-ES" dirty="0" err="1" smtClean="0"/>
              <a:t>except</a:t>
            </a:r>
            <a:r>
              <a:rPr lang="es-ES" dirty="0" smtClean="0"/>
              <a:t> </a:t>
            </a:r>
            <a:r>
              <a:rPr lang="es-ES" dirty="0" err="1" smtClean="0"/>
              <a:t>for</a:t>
            </a:r>
            <a:r>
              <a:rPr lang="es-ES" dirty="0" smtClean="0"/>
              <a:t> CMAQB and EMEP)</a:t>
            </a:r>
          </a:p>
          <a:p>
            <a:pPr fontAlgn="auto">
              <a:spcBef>
                <a:spcPts val="0"/>
              </a:spcBef>
              <a:spcAft>
                <a:spcPts val="0"/>
              </a:spcAft>
              <a:defRPr/>
            </a:pPr>
            <a:endParaRPr lang="es-ES" dirty="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F5E7A0-1F70-45AB-B32F-CE43083FFFF7}" type="slidenum">
              <a:rPr lang="es-ES"/>
              <a:pPr fontAlgn="base">
                <a:spcBef>
                  <a:spcPct val="0"/>
                </a:spcBef>
                <a:spcAft>
                  <a:spcPct val="0"/>
                </a:spcAft>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Normalised Mean Bias: All models underestimate deposition rates, on average</a:t>
            </a:r>
          </a:p>
          <a:p>
            <a:pPr marL="171450" indent="-171450">
              <a:spcBef>
                <a:spcPct val="0"/>
              </a:spcBef>
              <a:buFontTx/>
              <a:buChar char="•"/>
            </a:pPr>
            <a:r>
              <a:rPr lang="es-ES" smtClean="0"/>
              <a:t>Normalised Mean Gross Error: Most of the model error is due to the negative bias (except for EMEP)</a:t>
            </a:r>
          </a:p>
          <a:p>
            <a:pPr marL="171450" indent="-171450">
              <a:spcBef>
                <a:spcPct val="0"/>
              </a:spcBef>
              <a:buFontTx/>
              <a:buChar char="•"/>
            </a:pPr>
            <a:r>
              <a:rPr lang="es-ES" smtClean="0"/>
              <a:t>POLR underestimates deposition rates for two of the years (1990 and 2000)</a:t>
            </a:r>
          </a:p>
        </p:txBody>
      </p:sp>
      <p:sp>
        <p:nvSpPr>
          <p:cNvPr id="460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083DEB-0CE8-427D-8058-955C702483B5}" type="slidenum">
              <a:rPr lang="es-ES"/>
              <a:pPr fontAlgn="base">
                <a:spcBef>
                  <a:spcPct val="0"/>
                </a:spcBef>
                <a:spcAft>
                  <a:spcPct val="0"/>
                </a:spcAft>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s-ES" dirty="0" err="1" smtClean="0"/>
              <a:t>Normalised</a:t>
            </a:r>
            <a:r>
              <a:rPr lang="es-ES" dirty="0" smtClean="0"/>
              <a:t> Mean </a:t>
            </a:r>
            <a:r>
              <a:rPr lang="es-ES" dirty="0" err="1" smtClean="0"/>
              <a:t>Bias</a:t>
            </a:r>
            <a:r>
              <a:rPr lang="es-ES" dirty="0" smtClean="0"/>
              <a:t>: </a:t>
            </a:r>
            <a:r>
              <a:rPr lang="es-ES" dirty="0" err="1" smtClean="0"/>
              <a:t>All</a:t>
            </a:r>
            <a:r>
              <a:rPr lang="es-ES" dirty="0" smtClean="0"/>
              <a:t> </a:t>
            </a:r>
            <a:r>
              <a:rPr lang="es-ES" dirty="0" err="1" smtClean="0"/>
              <a:t>models</a:t>
            </a:r>
            <a:r>
              <a:rPr lang="es-ES" dirty="0" smtClean="0"/>
              <a:t> </a:t>
            </a:r>
            <a:r>
              <a:rPr lang="es-ES" dirty="0" err="1" smtClean="0"/>
              <a:t>underestimate</a:t>
            </a:r>
            <a:r>
              <a:rPr lang="es-ES" dirty="0" smtClean="0"/>
              <a:t> </a:t>
            </a:r>
            <a:r>
              <a:rPr lang="es-ES" dirty="0" err="1" smtClean="0"/>
              <a:t>deposition</a:t>
            </a:r>
            <a:r>
              <a:rPr lang="es-ES" dirty="0" smtClean="0"/>
              <a:t> </a:t>
            </a:r>
            <a:r>
              <a:rPr lang="es-ES" dirty="0" err="1" smtClean="0"/>
              <a:t>rates</a:t>
            </a:r>
            <a:r>
              <a:rPr lang="es-ES" dirty="0" smtClean="0"/>
              <a:t>, </a:t>
            </a:r>
            <a:r>
              <a:rPr lang="es-ES" dirty="0" err="1" smtClean="0"/>
              <a:t>on</a:t>
            </a:r>
            <a:r>
              <a:rPr lang="es-ES" dirty="0" smtClean="0"/>
              <a:t> </a:t>
            </a:r>
            <a:r>
              <a:rPr lang="es-ES" dirty="0" err="1" smtClean="0"/>
              <a:t>average</a:t>
            </a:r>
            <a:r>
              <a:rPr lang="es-ES" dirty="0" smtClean="0"/>
              <a:t>, </a:t>
            </a:r>
            <a:r>
              <a:rPr lang="es-ES" dirty="0" err="1" smtClean="0"/>
              <a:t>except</a:t>
            </a:r>
            <a:r>
              <a:rPr lang="es-ES" dirty="0" smtClean="0"/>
              <a:t> </a:t>
            </a:r>
            <a:r>
              <a:rPr lang="es-ES" dirty="0" err="1" smtClean="0"/>
              <a:t>for</a:t>
            </a:r>
            <a:r>
              <a:rPr lang="es-ES" dirty="0" smtClean="0"/>
              <a:t> EMEP (30% </a:t>
            </a:r>
            <a:r>
              <a:rPr lang="es-ES" dirty="0" err="1" smtClean="0"/>
              <a:t>overestimate</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Normalised</a:t>
            </a:r>
            <a:r>
              <a:rPr lang="es-ES" dirty="0" smtClean="0"/>
              <a:t> Mean </a:t>
            </a:r>
            <a:r>
              <a:rPr lang="es-ES" dirty="0" err="1" smtClean="0"/>
              <a:t>Gross</a:t>
            </a:r>
            <a:r>
              <a:rPr lang="es-ES" dirty="0" smtClean="0"/>
              <a:t> Error: </a:t>
            </a:r>
            <a:r>
              <a:rPr lang="es-ES" dirty="0" err="1" smtClean="0"/>
              <a:t>Model</a:t>
            </a:r>
            <a:r>
              <a:rPr lang="es-ES" dirty="0" smtClean="0"/>
              <a:t> error </a:t>
            </a:r>
            <a:r>
              <a:rPr lang="es-ES" dirty="0" err="1" smtClean="0"/>
              <a:t>is</a:t>
            </a:r>
            <a:r>
              <a:rPr lang="es-ES" dirty="0" smtClean="0"/>
              <a:t> </a:t>
            </a:r>
            <a:r>
              <a:rPr lang="es-ES" dirty="0" err="1" smtClean="0"/>
              <a:t>mostly</a:t>
            </a:r>
            <a:r>
              <a:rPr lang="es-ES" dirty="0" smtClean="0"/>
              <a:t> </a:t>
            </a:r>
            <a:r>
              <a:rPr lang="es-ES" dirty="0" err="1" smtClean="0"/>
              <a:t>due</a:t>
            </a:r>
            <a:r>
              <a:rPr lang="es-ES" dirty="0" smtClean="0"/>
              <a:t> to </a:t>
            </a:r>
            <a:r>
              <a:rPr lang="es-ES" dirty="0" err="1" smtClean="0"/>
              <a:t>the</a:t>
            </a:r>
            <a:r>
              <a:rPr lang="es-ES" dirty="0" smtClean="0"/>
              <a:t> </a:t>
            </a:r>
            <a:r>
              <a:rPr lang="es-ES" dirty="0" err="1" smtClean="0"/>
              <a:t>bias</a:t>
            </a:r>
            <a:r>
              <a:rPr lang="es-ES" dirty="0" smtClean="0"/>
              <a:t> (</a:t>
            </a:r>
            <a:r>
              <a:rPr lang="es-ES" dirty="0" err="1" smtClean="0"/>
              <a:t>except</a:t>
            </a:r>
            <a:r>
              <a:rPr lang="es-ES" dirty="0" smtClean="0"/>
              <a:t> </a:t>
            </a:r>
            <a:r>
              <a:rPr lang="es-ES" dirty="0" err="1" smtClean="0"/>
              <a:t>for</a:t>
            </a:r>
            <a:r>
              <a:rPr lang="es-ES" dirty="0" smtClean="0"/>
              <a:t> CMAQB)</a:t>
            </a:r>
          </a:p>
          <a:p>
            <a:pPr fontAlgn="auto">
              <a:spcBef>
                <a:spcPts val="0"/>
              </a:spcBef>
              <a:spcAft>
                <a:spcPts val="0"/>
              </a:spcAft>
              <a:defRPr/>
            </a:pPr>
            <a:endParaRPr lang="es-ES" dirty="0"/>
          </a:p>
        </p:txBody>
      </p:sp>
      <p:sp>
        <p:nvSpPr>
          <p:cNvPr id="481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7DD551-1B05-42B8-97EC-6C4DD5FBBC0B}" type="slidenum">
              <a:rPr lang="es-ES"/>
              <a:pPr fontAlgn="base">
                <a:spcBef>
                  <a:spcPct val="0"/>
                </a:spcBef>
                <a:spcAft>
                  <a:spcPct val="0"/>
                </a:spcAft>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err="1" smtClean="0"/>
              <a:t>With</a:t>
            </a:r>
            <a:r>
              <a:rPr lang="es-ES" dirty="0" smtClean="0"/>
              <a:t> </a:t>
            </a:r>
            <a:r>
              <a:rPr lang="es-ES" dirty="0" err="1" smtClean="0"/>
              <a:t>only</a:t>
            </a:r>
            <a:r>
              <a:rPr lang="es-ES" dirty="0" smtClean="0"/>
              <a:t> 3 </a:t>
            </a:r>
            <a:r>
              <a:rPr lang="es-ES" dirty="0" err="1" smtClean="0"/>
              <a:t>years</a:t>
            </a:r>
            <a:r>
              <a:rPr lang="es-ES" dirty="0" smtClean="0"/>
              <a:t> of data </a:t>
            </a:r>
            <a:r>
              <a:rPr lang="es-ES" dirty="0" err="1" smtClean="0"/>
              <a:t>we</a:t>
            </a:r>
            <a:r>
              <a:rPr lang="es-ES" dirty="0" smtClean="0"/>
              <a:t> </a:t>
            </a:r>
            <a:r>
              <a:rPr lang="es-ES" dirty="0" err="1" smtClean="0"/>
              <a:t>cannot</a:t>
            </a:r>
            <a:r>
              <a:rPr lang="es-ES" dirty="0" smtClean="0"/>
              <a:t> </a:t>
            </a:r>
            <a:r>
              <a:rPr lang="es-ES" dirty="0" err="1" smtClean="0"/>
              <a:t>calculated</a:t>
            </a:r>
            <a:r>
              <a:rPr lang="es-ES" dirty="0" smtClean="0"/>
              <a:t> </a:t>
            </a:r>
            <a:r>
              <a:rPr lang="es-ES" dirty="0" err="1" smtClean="0"/>
              <a:t>the</a:t>
            </a:r>
            <a:r>
              <a:rPr lang="es-ES" dirty="0" smtClean="0"/>
              <a:t> </a:t>
            </a:r>
            <a:r>
              <a:rPr lang="es-ES" dirty="0" err="1" smtClean="0"/>
              <a:t>trends</a:t>
            </a:r>
            <a:r>
              <a:rPr lang="es-ES" dirty="0" smtClean="0"/>
              <a:t> and so </a:t>
            </a:r>
            <a:r>
              <a:rPr lang="es-ES" dirty="0" err="1" smtClean="0"/>
              <a:t>we</a:t>
            </a:r>
            <a:r>
              <a:rPr lang="es-ES" dirty="0" smtClean="0"/>
              <a:t> </a:t>
            </a:r>
            <a:r>
              <a:rPr lang="es-ES" dirty="0" err="1" smtClean="0"/>
              <a:t>have</a:t>
            </a:r>
            <a:r>
              <a:rPr lang="es-ES" dirty="0" smtClean="0"/>
              <a:t> </a:t>
            </a:r>
            <a:r>
              <a:rPr lang="es-ES" dirty="0" err="1" smtClean="0"/>
              <a:t>calculated</a:t>
            </a:r>
            <a:r>
              <a:rPr lang="es-ES" dirty="0" smtClean="0"/>
              <a:t> </a:t>
            </a:r>
            <a:r>
              <a:rPr lang="es-ES" dirty="0" err="1" smtClean="0"/>
              <a:t>the</a:t>
            </a:r>
            <a:r>
              <a:rPr lang="es-ES" dirty="0" smtClean="0"/>
              <a:t> </a:t>
            </a:r>
            <a:r>
              <a:rPr lang="es-ES" dirty="0" err="1" smtClean="0"/>
              <a:t>change</a:t>
            </a:r>
            <a:r>
              <a:rPr lang="es-ES" dirty="0" smtClean="0"/>
              <a:t> in </a:t>
            </a:r>
            <a:r>
              <a:rPr lang="es-ES" dirty="0" err="1" smtClean="0"/>
              <a:t>deposition</a:t>
            </a:r>
            <a:r>
              <a:rPr lang="es-ES" dirty="0" smtClean="0"/>
              <a:t> </a:t>
            </a:r>
            <a:r>
              <a:rPr lang="es-ES" dirty="0" err="1" smtClean="0"/>
              <a:t>between</a:t>
            </a:r>
            <a:r>
              <a:rPr lang="es-ES" dirty="0" smtClean="0"/>
              <a:t> 1990 and 2010</a:t>
            </a:r>
          </a:p>
          <a:p>
            <a:pPr marL="171450" indent="-171450" fontAlgn="auto">
              <a:spcBef>
                <a:spcPts val="0"/>
              </a:spcBef>
              <a:spcAft>
                <a:spcPts val="0"/>
              </a:spcAft>
              <a:buFont typeface="Arial" panose="020B0604020202020204" pitchFamily="34" charset="0"/>
              <a:buChar char="•"/>
              <a:defRPr/>
            </a:pPr>
            <a:r>
              <a:rPr lang="es-ES" dirty="0" err="1" smtClean="0"/>
              <a:t>WNOx</a:t>
            </a:r>
            <a:r>
              <a:rPr lang="es-ES" dirty="0" smtClean="0"/>
              <a:t>: </a:t>
            </a:r>
            <a:r>
              <a:rPr lang="es-ES" dirty="0" err="1" smtClean="0"/>
              <a:t>Both</a:t>
            </a:r>
            <a:r>
              <a:rPr lang="es-ES" dirty="0" smtClean="0"/>
              <a:t> </a:t>
            </a:r>
            <a:r>
              <a:rPr lang="es-ES" dirty="0" err="1" smtClean="0"/>
              <a:t>observations</a:t>
            </a:r>
            <a:r>
              <a:rPr lang="es-ES" dirty="0" smtClean="0"/>
              <a:t> and </a:t>
            </a:r>
            <a:r>
              <a:rPr lang="es-ES" dirty="0" err="1" smtClean="0"/>
              <a:t>models</a:t>
            </a:r>
            <a:r>
              <a:rPr lang="es-ES" dirty="0" smtClean="0"/>
              <a:t> </a:t>
            </a:r>
            <a:r>
              <a:rPr lang="es-ES" dirty="0" err="1" smtClean="0"/>
              <a:t>predict</a:t>
            </a:r>
            <a:r>
              <a:rPr lang="es-ES" dirty="0" smtClean="0"/>
              <a:t> a general </a:t>
            </a:r>
            <a:r>
              <a:rPr lang="es-ES" dirty="0" err="1" smtClean="0"/>
              <a:t>decrease</a:t>
            </a:r>
            <a:r>
              <a:rPr lang="es-ES" dirty="0" smtClean="0"/>
              <a:t> in </a:t>
            </a:r>
            <a:r>
              <a:rPr lang="es-ES" dirty="0" err="1" smtClean="0"/>
              <a:t>deposition</a:t>
            </a:r>
            <a:r>
              <a:rPr lang="es-ES" dirty="0" smtClean="0"/>
              <a:t> </a:t>
            </a:r>
            <a:r>
              <a:rPr lang="es-ES" dirty="0" err="1" smtClean="0"/>
              <a:t>rates</a:t>
            </a:r>
            <a:r>
              <a:rPr lang="es-ES" dirty="0" smtClean="0"/>
              <a:t> </a:t>
            </a:r>
            <a:r>
              <a:rPr lang="es-ES" dirty="0" err="1" smtClean="0"/>
              <a:t>although</a:t>
            </a:r>
            <a:r>
              <a:rPr lang="es-ES" dirty="0" smtClean="0"/>
              <a:t> </a:t>
            </a:r>
            <a:r>
              <a:rPr lang="es-ES" dirty="0" err="1" smtClean="0"/>
              <a:t>the</a:t>
            </a:r>
            <a:r>
              <a:rPr lang="es-ES" dirty="0" smtClean="0"/>
              <a:t> </a:t>
            </a:r>
            <a:r>
              <a:rPr lang="es-ES" dirty="0" err="1" smtClean="0"/>
              <a:t>models</a:t>
            </a:r>
            <a:r>
              <a:rPr lang="es-ES" dirty="0" smtClean="0"/>
              <a:t> </a:t>
            </a:r>
            <a:r>
              <a:rPr lang="es-ES" dirty="0" err="1" smtClean="0"/>
              <a:t>tend</a:t>
            </a:r>
            <a:r>
              <a:rPr lang="es-ES" dirty="0" smtClean="0"/>
              <a:t> to </a:t>
            </a:r>
            <a:r>
              <a:rPr lang="es-ES" dirty="0" err="1" smtClean="0"/>
              <a:t>overestimate</a:t>
            </a:r>
            <a:r>
              <a:rPr lang="es-ES" dirty="0" smtClean="0"/>
              <a:t> </a:t>
            </a:r>
            <a:r>
              <a:rPr lang="es-ES" dirty="0" err="1" smtClean="0"/>
              <a:t>trends</a:t>
            </a:r>
            <a:r>
              <a:rPr lang="es-ES" dirty="0" smtClean="0"/>
              <a:t> (</a:t>
            </a:r>
            <a:r>
              <a:rPr lang="es-ES" dirty="0" err="1" smtClean="0"/>
              <a:t>except</a:t>
            </a:r>
            <a:r>
              <a:rPr lang="es-ES" dirty="0" smtClean="0"/>
              <a:t> </a:t>
            </a:r>
            <a:r>
              <a:rPr lang="es-ES" dirty="0" err="1" smtClean="0"/>
              <a:t>for</a:t>
            </a:r>
            <a:r>
              <a:rPr lang="es-ES" dirty="0" smtClean="0"/>
              <a:t> EMEP)</a:t>
            </a:r>
            <a:endParaRPr lang="es-ES" dirty="0"/>
          </a:p>
        </p:txBody>
      </p:sp>
      <p:sp>
        <p:nvSpPr>
          <p:cNvPr id="501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CD1C52-C57E-46F1-8980-19EBE5CC6FE4}" type="slidenum">
              <a:rPr lang="es-ES"/>
              <a:pPr fontAlgn="base">
                <a:spcBef>
                  <a:spcPct val="0"/>
                </a:spcBef>
                <a:spcAft>
                  <a:spcPct val="0"/>
                </a:spcAft>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s-ES" dirty="0" err="1" smtClean="0"/>
              <a:t>WNHx</a:t>
            </a:r>
            <a:r>
              <a:rPr lang="es-ES" dirty="0" smtClean="0"/>
              <a:t>: POLR </a:t>
            </a:r>
            <a:r>
              <a:rPr lang="es-ES" dirty="0" err="1" smtClean="0"/>
              <a:t>predicts</a:t>
            </a:r>
            <a:r>
              <a:rPr lang="es-ES" dirty="0" smtClean="0"/>
              <a:t> </a:t>
            </a:r>
            <a:r>
              <a:rPr lang="es-ES" dirty="0" err="1" smtClean="0"/>
              <a:t>large</a:t>
            </a:r>
            <a:r>
              <a:rPr lang="es-ES" dirty="0" smtClean="0"/>
              <a:t> </a:t>
            </a:r>
            <a:r>
              <a:rPr lang="es-ES" dirty="0" err="1" smtClean="0"/>
              <a:t>increasing</a:t>
            </a:r>
            <a:r>
              <a:rPr lang="es-ES" dirty="0" smtClean="0"/>
              <a:t> </a:t>
            </a:r>
            <a:r>
              <a:rPr lang="es-ES" dirty="0" err="1" smtClean="0"/>
              <a:t>trends</a:t>
            </a:r>
            <a:r>
              <a:rPr lang="es-ES" dirty="0" smtClean="0"/>
              <a:t> as a </a:t>
            </a:r>
            <a:r>
              <a:rPr lang="es-ES" dirty="0" err="1" smtClean="0"/>
              <a:t>result</a:t>
            </a:r>
            <a:r>
              <a:rPr lang="es-ES" dirty="0" smtClean="0"/>
              <a:t> of </a:t>
            </a:r>
            <a:r>
              <a:rPr lang="es-ES" dirty="0" err="1" smtClean="0"/>
              <a:t>the</a:t>
            </a:r>
            <a:r>
              <a:rPr lang="es-ES" dirty="0" smtClean="0"/>
              <a:t> </a:t>
            </a:r>
            <a:r>
              <a:rPr lang="es-ES" dirty="0" err="1" smtClean="0"/>
              <a:t>underestimation</a:t>
            </a:r>
            <a:r>
              <a:rPr lang="es-ES" dirty="0" smtClean="0"/>
              <a:t> </a:t>
            </a:r>
            <a:r>
              <a:rPr lang="es-ES" dirty="0" err="1" smtClean="0"/>
              <a:t>for</a:t>
            </a:r>
            <a:r>
              <a:rPr lang="es-ES" dirty="0" smtClean="0"/>
              <a:t> 1990</a:t>
            </a:r>
          </a:p>
          <a:p>
            <a:pPr marL="171450" indent="-171450" fontAlgn="auto">
              <a:spcBef>
                <a:spcPts val="0"/>
              </a:spcBef>
              <a:spcAft>
                <a:spcPts val="0"/>
              </a:spcAft>
              <a:buFont typeface="Arial" panose="020B0604020202020204" pitchFamily="34" charset="0"/>
              <a:buChar char="•"/>
              <a:defRPr/>
            </a:pPr>
            <a:r>
              <a:rPr lang="es-ES" dirty="0" err="1" smtClean="0"/>
              <a:t>Observed</a:t>
            </a:r>
            <a:r>
              <a:rPr lang="es-ES" dirty="0" smtClean="0"/>
              <a:t> </a:t>
            </a:r>
            <a:r>
              <a:rPr lang="es-ES" dirty="0" err="1" smtClean="0"/>
              <a:t>trends</a:t>
            </a:r>
            <a:r>
              <a:rPr lang="es-ES" dirty="0" smtClean="0"/>
              <a:t> are </a:t>
            </a:r>
            <a:r>
              <a:rPr lang="es-ES" dirty="0" err="1" smtClean="0"/>
              <a:t>mostly</a:t>
            </a:r>
            <a:r>
              <a:rPr lang="es-ES" dirty="0" smtClean="0"/>
              <a:t> </a:t>
            </a:r>
            <a:r>
              <a:rPr lang="es-ES" dirty="0" err="1" smtClean="0"/>
              <a:t>decreasing</a:t>
            </a:r>
            <a:r>
              <a:rPr lang="es-ES" dirty="0" smtClean="0"/>
              <a:t>. CMAQ </a:t>
            </a:r>
            <a:r>
              <a:rPr lang="es-ES" dirty="0" err="1" smtClean="0"/>
              <a:t>predicts</a:t>
            </a:r>
            <a:r>
              <a:rPr lang="es-ES" dirty="0" smtClean="0"/>
              <a:t> a similar </a:t>
            </a:r>
            <a:r>
              <a:rPr lang="es-ES" dirty="0" err="1" smtClean="0"/>
              <a:t>trend</a:t>
            </a:r>
            <a:r>
              <a:rPr lang="es-ES" dirty="0" smtClean="0"/>
              <a:t> </a:t>
            </a:r>
            <a:r>
              <a:rPr lang="es-ES" dirty="0" err="1" smtClean="0"/>
              <a:t>distribution</a:t>
            </a:r>
            <a:r>
              <a:rPr lang="es-ES" dirty="0" smtClean="0"/>
              <a:t> to </a:t>
            </a:r>
            <a:r>
              <a:rPr lang="es-ES" dirty="0" err="1" smtClean="0"/>
              <a:t>that</a:t>
            </a:r>
            <a:r>
              <a:rPr lang="es-ES" dirty="0" smtClean="0"/>
              <a:t> </a:t>
            </a:r>
            <a:r>
              <a:rPr lang="es-ES" dirty="0" err="1" smtClean="0"/>
              <a:t>observed</a:t>
            </a:r>
            <a:r>
              <a:rPr lang="es-ES" dirty="0" smtClean="0"/>
              <a:t>, EMEP, LOTO and MINNI </a:t>
            </a:r>
            <a:r>
              <a:rPr lang="es-ES" dirty="0" err="1" smtClean="0"/>
              <a:t>underestimate</a:t>
            </a:r>
            <a:r>
              <a:rPr lang="es-ES" dirty="0" smtClean="0"/>
              <a:t> </a:t>
            </a:r>
            <a:r>
              <a:rPr lang="es-ES" dirty="0" err="1" smtClean="0"/>
              <a:t>trends</a:t>
            </a:r>
            <a:r>
              <a:rPr lang="es-ES" dirty="0" smtClean="0"/>
              <a:t> and CHIM </a:t>
            </a:r>
            <a:r>
              <a:rPr lang="es-ES" dirty="0" err="1" smtClean="0"/>
              <a:t>predicts</a:t>
            </a:r>
            <a:r>
              <a:rPr lang="es-ES" dirty="0" smtClean="0"/>
              <a:t> </a:t>
            </a:r>
            <a:r>
              <a:rPr lang="es-ES" dirty="0" err="1" smtClean="0"/>
              <a:t>mostly</a:t>
            </a:r>
            <a:r>
              <a:rPr lang="es-ES" dirty="0" smtClean="0"/>
              <a:t> positive </a:t>
            </a:r>
            <a:r>
              <a:rPr lang="es-ES" dirty="0" err="1" smtClean="0"/>
              <a:t>trends</a:t>
            </a:r>
            <a:endParaRPr lang="es-ES" dirty="0" smtClean="0"/>
          </a:p>
          <a:p>
            <a:pPr fontAlgn="auto">
              <a:spcBef>
                <a:spcPts val="0"/>
              </a:spcBef>
              <a:spcAft>
                <a:spcPts val="0"/>
              </a:spcAft>
              <a:defRPr/>
            </a:pPr>
            <a:endParaRPr lang="es-ES" dirty="0"/>
          </a:p>
        </p:txBody>
      </p:sp>
      <p:sp>
        <p:nvSpPr>
          <p:cNvPr id="522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1713DC-B1F3-4ABA-97F2-9C09DB29B629}" type="slidenum">
              <a:rPr lang="es-ES"/>
              <a:pPr fontAlgn="base">
                <a:spcBef>
                  <a:spcPct val="0"/>
                </a:spcBef>
                <a:spcAft>
                  <a:spcPct val="0"/>
                </a:spcAft>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p:spPr>
      </p:sp>
      <p:sp>
        <p:nvSpPr>
          <p:cNvPr id="54274"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All trends (modelled and observed) are negative</a:t>
            </a:r>
          </a:p>
          <a:p>
            <a:pPr marL="171450" indent="-171450">
              <a:spcBef>
                <a:spcPct val="0"/>
              </a:spcBef>
              <a:buFontTx/>
              <a:buChar char="•"/>
            </a:pPr>
            <a:r>
              <a:rPr lang="es-ES" smtClean="0"/>
              <a:t>Some models predict larger trends than observed (EMEP, LOTO and MINNI), some similar (CHIM and CMAQB) and POLR predicts smaller trends than those observed</a:t>
            </a:r>
          </a:p>
        </p:txBody>
      </p:sp>
      <p:sp>
        <p:nvSpPr>
          <p:cNvPr id="542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13798-FFC7-44AC-8ABA-78B28F142793}" type="slidenum">
              <a:rPr lang="es-ES"/>
              <a:pPr fontAlgn="base">
                <a:spcBef>
                  <a:spcPct val="0"/>
                </a:spcBef>
                <a:spcAft>
                  <a:spcPct val="0"/>
                </a:spcAft>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Sulphur measurements are sea-salt sulphate corrected</a:t>
            </a:r>
          </a:p>
          <a:p>
            <a:pPr marL="171450" indent="-171450">
              <a:spcBef>
                <a:spcPct val="0"/>
              </a:spcBef>
              <a:buFontTx/>
              <a:buChar char="•"/>
            </a:pPr>
            <a:r>
              <a:rPr lang="es-ES" smtClean="0"/>
              <a:t>Observations provided by Wenche (NILU)</a:t>
            </a:r>
          </a:p>
          <a:p>
            <a:pPr marL="171450" indent="-171450">
              <a:spcBef>
                <a:spcPct val="0"/>
              </a:spcBef>
              <a:buFontTx/>
              <a:buChar char="•"/>
            </a:pPr>
            <a:r>
              <a:rPr lang="es-ES" smtClean="0"/>
              <a:t>WRF-Chem is participating in the exercise but the data have not been included in this analysis</a:t>
            </a:r>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6C554F-178A-4E86-BB68-399E26AF7CE3}" type="slidenum">
              <a:rPr lang="es-ES"/>
              <a:pPr fontAlgn="base">
                <a:spcBef>
                  <a:spcPct val="0"/>
                </a:spcBef>
                <a:spcAft>
                  <a:spcPct val="0"/>
                </a:spcAft>
              </a:pPr>
              <a:t>4</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We have carried out a similar trend analysis for the atmospheric concentrations of total oxidised and reduced nitrogen, and sulphur in order to look at the relationship between the model estimates of wet deposition and the model estimates of the corresponding atmospheric concentrations </a:t>
            </a:r>
          </a:p>
          <a:p>
            <a:pPr>
              <a:spcBef>
                <a:spcPct val="0"/>
              </a:spcBef>
            </a:pPr>
            <a:endParaRPr lang="es-ES" smtClean="0"/>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C6F593-2D94-4611-A6E5-610BC01534CE}" type="slidenum">
              <a:rPr lang="es-ES"/>
              <a:pPr fontAlgn="base">
                <a:spcBef>
                  <a:spcPct val="0"/>
                </a:spcBef>
                <a:spcAft>
                  <a:spcPct val="0"/>
                </a:spcAft>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err="1" smtClean="0"/>
              <a:t>Although</a:t>
            </a:r>
            <a:r>
              <a:rPr lang="es-ES" dirty="0" smtClean="0"/>
              <a:t> </a:t>
            </a:r>
            <a:r>
              <a:rPr lang="es-ES" dirty="0" err="1" smtClean="0"/>
              <a:t>we’re</a:t>
            </a:r>
            <a:r>
              <a:rPr lang="es-ES" dirty="0" smtClean="0"/>
              <a:t> </a:t>
            </a:r>
            <a:r>
              <a:rPr lang="es-ES" dirty="0" err="1" smtClean="0"/>
              <a:t>not</a:t>
            </a:r>
            <a:r>
              <a:rPr lang="es-ES" dirty="0" smtClean="0"/>
              <a:t> </a:t>
            </a:r>
            <a:r>
              <a:rPr lang="es-ES" dirty="0" err="1" smtClean="0"/>
              <a:t>going</a:t>
            </a:r>
            <a:r>
              <a:rPr lang="es-ES" dirty="0" smtClean="0"/>
              <a:t> </a:t>
            </a:r>
            <a:r>
              <a:rPr lang="es-ES" dirty="0" err="1" smtClean="0"/>
              <a:t>into</a:t>
            </a:r>
            <a:r>
              <a:rPr lang="es-ES" dirty="0" smtClean="0"/>
              <a:t> </a:t>
            </a:r>
            <a:r>
              <a:rPr lang="es-ES" dirty="0" err="1" smtClean="0"/>
              <a:t>detail</a:t>
            </a:r>
            <a:r>
              <a:rPr lang="es-ES" dirty="0" smtClean="0"/>
              <a:t> of </a:t>
            </a:r>
            <a:r>
              <a:rPr lang="es-ES" dirty="0" err="1" smtClean="0"/>
              <a:t>the</a:t>
            </a:r>
            <a:r>
              <a:rPr lang="es-ES" dirty="0" smtClean="0"/>
              <a:t> </a:t>
            </a:r>
            <a:r>
              <a:rPr lang="es-ES" dirty="0" err="1" smtClean="0"/>
              <a:t>model</a:t>
            </a:r>
            <a:r>
              <a:rPr lang="es-ES" dirty="0" smtClean="0"/>
              <a:t> performance </a:t>
            </a:r>
            <a:r>
              <a:rPr lang="es-ES" dirty="0" err="1" smtClean="0"/>
              <a:t>for</a:t>
            </a:r>
            <a:r>
              <a:rPr lang="es-ES" dirty="0" smtClean="0"/>
              <a:t> </a:t>
            </a:r>
            <a:r>
              <a:rPr lang="es-ES" dirty="0" err="1" smtClean="0"/>
              <a:t>concentrations</a:t>
            </a:r>
            <a:r>
              <a:rPr lang="es-ES" dirty="0" smtClean="0"/>
              <a:t> (no time), </a:t>
            </a:r>
            <a:r>
              <a:rPr lang="es-ES" dirty="0" err="1" smtClean="0"/>
              <a:t>we</a:t>
            </a:r>
            <a:r>
              <a:rPr lang="es-ES" dirty="0" smtClean="0"/>
              <a:t> show </a:t>
            </a:r>
            <a:r>
              <a:rPr lang="es-ES" dirty="0" err="1" smtClean="0"/>
              <a:t>here</a:t>
            </a:r>
            <a:r>
              <a:rPr lang="es-ES" dirty="0" smtClean="0"/>
              <a:t> </a:t>
            </a:r>
            <a:r>
              <a:rPr lang="es-ES" dirty="0" err="1" smtClean="0"/>
              <a:t>the</a:t>
            </a:r>
            <a:r>
              <a:rPr lang="es-ES" dirty="0" smtClean="0"/>
              <a:t> </a:t>
            </a:r>
            <a:r>
              <a:rPr lang="es-ES" dirty="0" err="1" smtClean="0"/>
              <a:t>model</a:t>
            </a:r>
            <a:r>
              <a:rPr lang="es-ES" dirty="0" smtClean="0"/>
              <a:t> </a:t>
            </a:r>
            <a:r>
              <a:rPr lang="es-ES" dirty="0" err="1" smtClean="0"/>
              <a:t>biases</a:t>
            </a:r>
            <a:r>
              <a:rPr lang="es-ES" dirty="0" smtClean="0"/>
              <a:t> </a:t>
            </a:r>
            <a:r>
              <a:rPr lang="es-ES" dirty="0" err="1" smtClean="0"/>
              <a:t>for</a:t>
            </a:r>
            <a:r>
              <a:rPr lang="es-ES" dirty="0" smtClean="0"/>
              <a:t> </a:t>
            </a:r>
            <a:r>
              <a:rPr lang="es-ES" dirty="0" err="1" smtClean="0"/>
              <a:t>both</a:t>
            </a:r>
            <a:r>
              <a:rPr lang="es-ES" dirty="0" smtClean="0"/>
              <a:t> </a:t>
            </a:r>
            <a:r>
              <a:rPr lang="es-ES" dirty="0" err="1" smtClean="0"/>
              <a:t>the</a:t>
            </a:r>
            <a:r>
              <a:rPr lang="es-ES" dirty="0" smtClean="0"/>
              <a:t> </a:t>
            </a:r>
            <a:r>
              <a:rPr lang="es-ES" dirty="0" err="1" smtClean="0"/>
              <a:t>wet</a:t>
            </a:r>
            <a:r>
              <a:rPr lang="es-ES" dirty="0" smtClean="0"/>
              <a:t> </a:t>
            </a:r>
            <a:r>
              <a:rPr lang="es-ES" dirty="0" err="1" smtClean="0"/>
              <a:t>deposition</a:t>
            </a:r>
            <a:r>
              <a:rPr lang="es-ES" dirty="0" smtClean="0"/>
              <a:t> (top </a:t>
            </a:r>
            <a:r>
              <a:rPr lang="es-ES" dirty="0" err="1" smtClean="0"/>
              <a:t>row</a:t>
            </a:r>
            <a:r>
              <a:rPr lang="es-ES" dirty="0" smtClean="0"/>
              <a:t>) and </a:t>
            </a:r>
            <a:r>
              <a:rPr lang="es-ES" dirty="0" err="1" smtClean="0"/>
              <a:t>atmospheric</a:t>
            </a:r>
            <a:r>
              <a:rPr lang="es-ES" dirty="0" smtClean="0"/>
              <a:t> </a:t>
            </a:r>
            <a:r>
              <a:rPr lang="es-ES" dirty="0" err="1" smtClean="0"/>
              <a:t>concentrations</a:t>
            </a:r>
            <a:r>
              <a:rPr lang="es-ES" dirty="0" smtClean="0"/>
              <a:t> (</a:t>
            </a:r>
            <a:r>
              <a:rPr lang="es-ES" dirty="0" err="1" smtClean="0"/>
              <a:t>middle</a:t>
            </a:r>
            <a:r>
              <a:rPr lang="es-ES" dirty="0" smtClean="0"/>
              <a:t> </a:t>
            </a:r>
            <a:r>
              <a:rPr lang="es-ES" dirty="0" err="1" smtClean="0"/>
              <a:t>row</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Generally</a:t>
            </a:r>
            <a:r>
              <a:rPr lang="es-ES" dirty="0" smtClean="0"/>
              <a:t>, </a:t>
            </a:r>
            <a:r>
              <a:rPr lang="es-ES" dirty="0" err="1" smtClean="0"/>
              <a:t>models</a:t>
            </a:r>
            <a:r>
              <a:rPr lang="es-ES" dirty="0" smtClean="0"/>
              <a:t> </a:t>
            </a:r>
            <a:r>
              <a:rPr lang="es-ES" dirty="0" err="1" smtClean="0"/>
              <a:t>underestimate</a:t>
            </a:r>
            <a:r>
              <a:rPr lang="es-ES" dirty="0" smtClean="0"/>
              <a:t> </a:t>
            </a:r>
            <a:r>
              <a:rPr lang="es-ES" dirty="0" err="1" smtClean="0"/>
              <a:t>wet</a:t>
            </a:r>
            <a:r>
              <a:rPr lang="es-ES" dirty="0" smtClean="0"/>
              <a:t> </a:t>
            </a:r>
            <a:r>
              <a:rPr lang="es-ES" dirty="0" err="1" smtClean="0"/>
              <a:t>deposition</a:t>
            </a:r>
            <a:r>
              <a:rPr lang="es-ES" dirty="0" smtClean="0"/>
              <a:t> (</a:t>
            </a:r>
            <a:r>
              <a:rPr lang="es-ES" dirty="0" err="1" smtClean="0"/>
              <a:t>except</a:t>
            </a:r>
            <a:r>
              <a:rPr lang="es-ES" dirty="0" smtClean="0"/>
              <a:t> EMEP </a:t>
            </a:r>
            <a:r>
              <a:rPr lang="es-ES" dirty="0" err="1" smtClean="0"/>
              <a:t>for</a:t>
            </a:r>
            <a:r>
              <a:rPr lang="es-ES" dirty="0" smtClean="0"/>
              <a:t> </a:t>
            </a:r>
            <a:r>
              <a:rPr lang="es-ES" dirty="0" err="1" smtClean="0"/>
              <a:t>WSOx</a:t>
            </a:r>
            <a:r>
              <a:rPr lang="es-ES" dirty="0" smtClean="0"/>
              <a:t>) and </a:t>
            </a:r>
            <a:r>
              <a:rPr lang="es-ES" dirty="0" err="1" smtClean="0"/>
              <a:t>overestimate</a:t>
            </a:r>
            <a:r>
              <a:rPr lang="es-ES" dirty="0" smtClean="0"/>
              <a:t> </a:t>
            </a:r>
            <a:r>
              <a:rPr lang="es-ES" dirty="0" err="1" smtClean="0"/>
              <a:t>concentrations</a:t>
            </a:r>
            <a:endParaRPr lang="es-ES" dirty="0" smtClean="0"/>
          </a:p>
          <a:p>
            <a:pPr marL="171450" indent="-171450" fontAlgn="auto">
              <a:spcBef>
                <a:spcPts val="0"/>
              </a:spcBef>
              <a:spcAft>
                <a:spcPts val="0"/>
              </a:spcAft>
              <a:buFont typeface="Arial" panose="020B0604020202020204" pitchFamily="34" charset="0"/>
              <a:buChar char="•"/>
              <a:defRPr/>
            </a:pPr>
            <a:r>
              <a:rPr lang="es-ES" dirty="0" err="1" smtClean="0"/>
              <a:t>Therefore</a:t>
            </a:r>
            <a:r>
              <a:rPr lang="es-ES" dirty="0" smtClean="0"/>
              <a:t> </a:t>
            </a:r>
            <a:r>
              <a:rPr lang="es-ES" dirty="0" err="1" smtClean="0"/>
              <a:t>the</a:t>
            </a:r>
            <a:r>
              <a:rPr lang="es-ES" dirty="0" smtClean="0"/>
              <a:t> </a:t>
            </a:r>
            <a:r>
              <a:rPr lang="es-ES" dirty="0" err="1" smtClean="0"/>
              <a:t>overestimate</a:t>
            </a:r>
            <a:r>
              <a:rPr lang="es-ES" dirty="0" smtClean="0"/>
              <a:t> of </a:t>
            </a:r>
            <a:r>
              <a:rPr lang="es-ES" dirty="0" err="1" smtClean="0"/>
              <a:t>concentrations</a:t>
            </a:r>
            <a:r>
              <a:rPr lang="es-ES" dirty="0" smtClean="0"/>
              <a:t> </a:t>
            </a:r>
            <a:r>
              <a:rPr lang="es-ES" dirty="0" err="1" smtClean="0"/>
              <a:t>could</a:t>
            </a:r>
            <a:r>
              <a:rPr lang="es-ES" dirty="0" smtClean="0"/>
              <a:t> be </a:t>
            </a:r>
            <a:r>
              <a:rPr lang="es-ES" dirty="0" err="1" smtClean="0"/>
              <a:t>due</a:t>
            </a:r>
            <a:r>
              <a:rPr lang="es-ES" dirty="0" smtClean="0"/>
              <a:t> to </a:t>
            </a:r>
            <a:r>
              <a:rPr lang="es-ES" dirty="0" err="1" smtClean="0"/>
              <a:t>an</a:t>
            </a:r>
            <a:r>
              <a:rPr lang="es-ES" dirty="0" smtClean="0"/>
              <a:t> </a:t>
            </a:r>
            <a:r>
              <a:rPr lang="es-ES" dirty="0" err="1" smtClean="0"/>
              <a:t>underestimate</a:t>
            </a:r>
            <a:r>
              <a:rPr lang="es-ES" dirty="0" smtClean="0"/>
              <a:t> of </a:t>
            </a:r>
            <a:r>
              <a:rPr lang="es-ES" dirty="0" err="1" smtClean="0"/>
              <a:t>wet</a:t>
            </a:r>
            <a:r>
              <a:rPr lang="es-ES" dirty="0" smtClean="0"/>
              <a:t> </a:t>
            </a:r>
            <a:r>
              <a:rPr lang="es-ES" dirty="0" err="1" smtClean="0"/>
              <a:t>deposition</a:t>
            </a:r>
            <a:r>
              <a:rPr lang="es-ES" dirty="0" smtClean="0"/>
              <a:t> (</a:t>
            </a:r>
            <a:r>
              <a:rPr lang="es-ES" dirty="0" err="1" smtClean="0"/>
              <a:t>although</a:t>
            </a:r>
            <a:r>
              <a:rPr lang="es-ES" dirty="0" smtClean="0"/>
              <a:t> </a:t>
            </a:r>
            <a:r>
              <a:rPr lang="es-ES" dirty="0" err="1" smtClean="0"/>
              <a:t>other</a:t>
            </a:r>
            <a:r>
              <a:rPr lang="es-ES" dirty="0" smtClean="0"/>
              <a:t> </a:t>
            </a:r>
            <a:r>
              <a:rPr lang="es-ES" dirty="0" err="1" smtClean="0"/>
              <a:t>processes</a:t>
            </a:r>
            <a:r>
              <a:rPr lang="es-ES" dirty="0" smtClean="0"/>
              <a:t>, </a:t>
            </a:r>
            <a:r>
              <a:rPr lang="es-ES" dirty="0" err="1" smtClean="0"/>
              <a:t>such</a:t>
            </a:r>
            <a:r>
              <a:rPr lang="es-ES" dirty="0" smtClean="0"/>
              <a:t> as </a:t>
            </a:r>
            <a:r>
              <a:rPr lang="es-ES" dirty="0" err="1" smtClean="0"/>
              <a:t>dry</a:t>
            </a:r>
            <a:r>
              <a:rPr lang="es-ES" dirty="0" smtClean="0"/>
              <a:t> </a:t>
            </a:r>
            <a:r>
              <a:rPr lang="es-ES" dirty="0" err="1" smtClean="0"/>
              <a:t>deposition</a:t>
            </a:r>
            <a:r>
              <a:rPr lang="es-ES" dirty="0" smtClean="0"/>
              <a:t> </a:t>
            </a:r>
            <a:r>
              <a:rPr lang="es-ES" dirty="0" err="1" smtClean="0"/>
              <a:t>could</a:t>
            </a:r>
            <a:r>
              <a:rPr lang="es-ES" dirty="0" smtClean="0"/>
              <a:t> </a:t>
            </a:r>
            <a:r>
              <a:rPr lang="es-ES" dirty="0" err="1" smtClean="0"/>
              <a:t>also</a:t>
            </a:r>
            <a:r>
              <a:rPr lang="es-ES" dirty="0" smtClean="0"/>
              <a:t> be </a:t>
            </a:r>
            <a:r>
              <a:rPr lang="es-ES" dirty="0" err="1" smtClean="0"/>
              <a:t>important</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However</a:t>
            </a:r>
            <a:r>
              <a:rPr lang="es-ES" dirty="0" smtClean="0"/>
              <a:t>, </a:t>
            </a:r>
            <a:r>
              <a:rPr lang="es-ES" dirty="0" err="1" smtClean="0"/>
              <a:t>it</a:t>
            </a:r>
            <a:r>
              <a:rPr lang="es-ES" dirty="0" smtClean="0"/>
              <a:t> </a:t>
            </a:r>
            <a:r>
              <a:rPr lang="es-ES" dirty="0" err="1" smtClean="0"/>
              <a:t>is</a:t>
            </a:r>
            <a:r>
              <a:rPr lang="es-ES" dirty="0" smtClean="0"/>
              <a:t> </a:t>
            </a:r>
            <a:r>
              <a:rPr lang="es-ES" dirty="0" err="1" smtClean="0"/>
              <a:t>not</a:t>
            </a:r>
            <a:r>
              <a:rPr lang="es-ES" dirty="0" smtClean="0"/>
              <a:t> </a:t>
            </a:r>
            <a:r>
              <a:rPr lang="es-ES" dirty="0" err="1" smtClean="0"/>
              <a:t>the</a:t>
            </a:r>
            <a:r>
              <a:rPr lang="es-ES" dirty="0" smtClean="0"/>
              <a:t> case </a:t>
            </a:r>
            <a:r>
              <a:rPr lang="es-ES" dirty="0" err="1" smtClean="0"/>
              <a:t>that</a:t>
            </a:r>
            <a:r>
              <a:rPr lang="es-ES" dirty="0" smtClean="0"/>
              <a:t> </a:t>
            </a:r>
            <a:r>
              <a:rPr lang="es-ES" dirty="0" err="1" smtClean="0"/>
              <a:t>the</a:t>
            </a:r>
            <a:r>
              <a:rPr lang="es-ES" dirty="0" smtClean="0"/>
              <a:t> </a:t>
            </a:r>
            <a:r>
              <a:rPr lang="es-ES" dirty="0" err="1" smtClean="0"/>
              <a:t>models</a:t>
            </a:r>
            <a:r>
              <a:rPr lang="es-ES" dirty="0" smtClean="0"/>
              <a:t> </a:t>
            </a:r>
            <a:r>
              <a:rPr lang="es-ES" dirty="0" err="1" smtClean="0"/>
              <a:t>that</a:t>
            </a:r>
            <a:r>
              <a:rPr lang="es-ES" dirty="0" smtClean="0"/>
              <a:t> </a:t>
            </a:r>
            <a:r>
              <a:rPr lang="es-ES" dirty="0" err="1" smtClean="0"/>
              <a:t>underestimate</a:t>
            </a:r>
            <a:r>
              <a:rPr lang="es-ES" dirty="0" smtClean="0"/>
              <a:t> </a:t>
            </a:r>
            <a:r>
              <a:rPr lang="es-ES" dirty="0" err="1" smtClean="0"/>
              <a:t>deposition</a:t>
            </a:r>
            <a:r>
              <a:rPr lang="es-ES" dirty="0" smtClean="0"/>
              <a:t> </a:t>
            </a:r>
            <a:r>
              <a:rPr lang="es-ES" dirty="0" err="1" smtClean="0"/>
              <a:t>by</a:t>
            </a:r>
            <a:r>
              <a:rPr lang="es-ES" dirty="0" smtClean="0"/>
              <a:t> </a:t>
            </a:r>
            <a:r>
              <a:rPr lang="es-ES" dirty="0" err="1" smtClean="0"/>
              <a:t>the</a:t>
            </a:r>
            <a:r>
              <a:rPr lang="es-ES" dirty="0" smtClean="0"/>
              <a:t> </a:t>
            </a:r>
            <a:r>
              <a:rPr lang="es-ES" dirty="0" err="1" smtClean="0"/>
              <a:t>largest</a:t>
            </a:r>
            <a:r>
              <a:rPr lang="es-ES" dirty="0" smtClean="0"/>
              <a:t> </a:t>
            </a:r>
            <a:r>
              <a:rPr lang="es-ES" dirty="0" err="1" smtClean="0"/>
              <a:t>amount</a:t>
            </a:r>
            <a:r>
              <a:rPr lang="es-ES" dirty="0" smtClean="0"/>
              <a:t> </a:t>
            </a:r>
            <a:r>
              <a:rPr lang="es-ES" dirty="0" err="1" smtClean="0"/>
              <a:t>overestimate</a:t>
            </a:r>
            <a:r>
              <a:rPr lang="es-ES" dirty="0" smtClean="0"/>
              <a:t> </a:t>
            </a:r>
            <a:r>
              <a:rPr lang="es-ES" dirty="0" err="1" smtClean="0"/>
              <a:t>the</a:t>
            </a:r>
            <a:r>
              <a:rPr lang="es-ES" dirty="0" smtClean="0"/>
              <a:t> </a:t>
            </a:r>
            <a:r>
              <a:rPr lang="es-ES" dirty="0" err="1" smtClean="0"/>
              <a:t>concentrations</a:t>
            </a:r>
            <a:r>
              <a:rPr lang="es-ES" dirty="0" smtClean="0"/>
              <a:t> </a:t>
            </a:r>
            <a:r>
              <a:rPr lang="es-ES" dirty="0" err="1" smtClean="0"/>
              <a:t>by</a:t>
            </a:r>
            <a:r>
              <a:rPr lang="es-ES" dirty="0" smtClean="0"/>
              <a:t> </a:t>
            </a:r>
            <a:r>
              <a:rPr lang="es-ES" dirty="0" err="1" smtClean="0"/>
              <a:t>the</a:t>
            </a:r>
            <a:r>
              <a:rPr lang="es-ES" dirty="0" smtClean="0"/>
              <a:t> </a:t>
            </a:r>
            <a:r>
              <a:rPr lang="es-ES" dirty="0" err="1" smtClean="0"/>
              <a:t>largest</a:t>
            </a:r>
            <a:r>
              <a:rPr lang="es-ES" dirty="0" smtClean="0"/>
              <a:t> </a:t>
            </a:r>
            <a:r>
              <a:rPr lang="es-ES" dirty="0" err="1" smtClean="0"/>
              <a:t>amount</a:t>
            </a:r>
            <a:r>
              <a:rPr lang="es-ES" dirty="0" smtClean="0"/>
              <a:t>, </a:t>
            </a:r>
            <a:r>
              <a:rPr lang="es-ES" dirty="0" err="1" smtClean="0"/>
              <a:t>although</a:t>
            </a:r>
            <a:r>
              <a:rPr lang="es-ES" dirty="0" smtClean="0"/>
              <a:t> </a:t>
            </a:r>
            <a:r>
              <a:rPr lang="es-ES" dirty="0" err="1" smtClean="0"/>
              <a:t>this</a:t>
            </a:r>
            <a:r>
              <a:rPr lang="es-ES" dirty="0" smtClean="0"/>
              <a:t> </a:t>
            </a:r>
            <a:r>
              <a:rPr lang="es-ES" dirty="0" err="1" smtClean="0"/>
              <a:t>does</a:t>
            </a:r>
            <a:r>
              <a:rPr lang="es-ES" dirty="0" smtClean="0"/>
              <a:t> </a:t>
            </a:r>
            <a:r>
              <a:rPr lang="es-ES" dirty="0" err="1" smtClean="0"/>
              <a:t>seem</a:t>
            </a:r>
            <a:r>
              <a:rPr lang="es-ES" dirty="0" smtClean="0"/>
              <a:t> to </a:t>
            </a:r>
            <a:r>
              <a:rPr lang="es-ES" dirty="0" err="1" smtClean="0"/>
              <a:t>happen</a:t>
            </a:r>
            <a:r>
              <a:rPr lang="es-ES" dirty="0" smtClean="0"/>
              <a:t> </a:t>
            </a:r>
            <a:r>
              <a:rPr lang="es-ES" dirty="0" err="1" smtClean="0"/>
              <a:t>for</a:t>
            </a:r>
            <a:r>
              <a:rPr lang="es-ES" dirty="0" smtClean="0"/>
              <a:t> </a:t>
            </a:r>
            <a:r>
              <a:rPr lang="es-ES" dirty="0" err="1" smtClean="0"/>
              <a:t>WNHx</a:t>
            </a:r>
            <a:r>
              <a:rPr lang="es-ES" dirty="0" smtClean="0"/>
              <a:t> (</a:t>
            </a:r>
            <a:r>
              <a:rPr lang="es-ES" dirty="0" err="1" smtClean="0"/>
              <a:t>see</a:t>
            </a:r>
            <a:r>
              <a:rPr lang="es-ES" dirty="0" smtClean="0"/>
              <a:t> </a:t>
            </a:r>
            <a:r>
              <a:rPr lang="es-ES" dirty="0" err="1" smtClean="0"/>
              <a:t>scatter</a:t>
            </a:r>
            <a:r>
              <a:rPr lang="es-ES" dirty="0" smtClean="0"/>
              <a:t> </a:t>
            </a:r>
            <a:r>
              <a:rPr lang="es-ES" dirty="0" err="1" smtClean="0"/>
              <a:t>plots</a:t>
            </a:r>
            <a:r>
              <a:rPr lang="es-ES" dirty="0" smtClean="0"/>
              <a:t> in </a:t>
            </a:r>
            <a:r>
              <a:rPr lang="es-ES" dirty="0" err="1" smtClean="0"/>
              <a:t>bottom</a:t>
            </a:r>
            <a:r>
              <a:rPr lang="es-ES" dirty="0" smtClean="0"/>
              <a:t> </a:t>
            </a:r>
            <a:r>
              <a:rPr lang="es-ES" dirty="0" err="1" smtClean="0"/>
              <a:t>row</a:t>
            </a:r>
            <a:r>
              <a:rPr lang="es-ES" dirty="0" smtClean="0"/>
              <a:t>)</a:t>
            </a:r>
          </a:p>
          <a:p>
            <a:pPr marL="171450" indent="-171450" fontAlgn="auto">
              <a:spcBef>
                <a:spcPts val="0"/>
              </a:spcBef>
              <a:spcAft>
                <a:spcPts val="0"/>
              </a:spcAft>
              <a:buFont typeface="Arial" panose="020B0604020202020204" pitchFamily="34" charset="0"/>
              <a:buChar char="•"/>
              <a:defRPr/>
            </a:pPr>
            <a:r>
              <a:rPr lang="es-ES" dirty="0" smtClean="0"/>
              <a:t>Note CMAQ </a:t>
            </a:r>
            <a:r>
              <a:rPr lang="es-ES" dirty="0" err="1" smtClean="0"/>
              <a:t>may</a:t>
            </a:r>
            <a:r>
              <a:rPr lang="es-ES" dirty="0" smtClean="0"/>
              <a:t> </a:t>
            </a:r>
            <a:r>
              <a:rPr lang="es-ES" dirty="0" err="1" smtClean="0"/>
              <a:t>include</a:t>
            </a:r>
            <a:r>
              <a:rPr lang="es-ES" dirty="0" smtClean="0"/>
              <a:t> sea-</a:t>
            </a:r>
            <a:r>
              <a:rPr lang="es-ES" dirty="0" err="1" smtClean="0"/>
              <a:t>salt</a:t>
            </a:r>
            <a:r>
              <a:rPr lang="es-ES" dirty="0" smtClean="0"/>
              <a:t> </a:t>
            </a:r>
            <a:r>
              <a:rPr lang="es-ES" dirty="0" err="1" smtClean="0"/>
              <a:t>sulphate</a:t>
            </a:r>
            <a:r>
              <a:rPr lang="es-ES" dirty="0" smtClean="0"/>
              <a:t>, </a:t>
            </a:r>
            <a:r>
              <a:rPr lang="es-ES" dirty="0" err="1" smtClean="0"/>
              <a:t>which</a:t>
            </a:r>
            <a:r>
              <a:rPr lang="es-ES" dirty="0" smtClean="0"/>
              <a:t> </a:t>
            </a:r>
            <a:r>
              <a:rPr lang="es-ES" dirty="0" err="1" smtClean="0"/>
              <a:t>may</a:t>
            </a:r>
            <a:r>
              <a:rPr lang="es-ES" dirty="0" smtClean="0"/>
              <a:t> </a:t>
            </a:r>
            <a:r>
              <a:rPr lang="es-ES" dirty="0" err="1" smtClean="0"/>
              <a:t>explain</a:t>
            </a:r>
            <a:r>
              <a:rPr lang="es-ES" dirty="0" smtClean="0"/>
              <a:t> </a:t>
            </a:r>
            <a:r>
              <a:rPr lang="es-ES" dirty="0" err="1" smtClean="0"/>
              <a:t>the</a:t>
            </a:r>
            <a:r>
              <a:rPr lang="es-ES" dirty="0" smtClean="0"/>
              <a:t> </a:t>
            </a:r>
            <a:r>
              <a:rPr lang="es-ES" dirty="0" err="1" smtClean="0"/>
              <a:t>high</a:t>
            </a:r>
            <a:r>
              <a:rPr lang="es-ES" dirty="0" smtClean="0"/>
              <a:t> </a:t>
            </a:r>
            <a:r>
              <a:rPr lang="es-ES" dirty="0" err="1" smtClean="0"/>
              <a:t>bias</a:t>
            </a:r>
            <a:r>
              <a:rPr lang="es-ES" dirty="0" smtClean="0"/>
              <a:t> in TSO4 (</a:t>
            </a:r>
            <a:r>
              <a:rPr lang="es-ES" dirty="0" err="1" smtClean="0"/>
              <a:t>but</a:t>
            </a:r>
            <a:r>
              <a:rPr lang="es-ES" dirty="0" smtClean="0"/>
              <a:t> </a:t>
            </a:r>
            <a:r>
              <a:rPr lang="es-ES" dirty="0" err="1" smtClean="0"/>
              <a:t>won’t</a:t>
            </a:r>
            <a:r>
              <a:rPr lang="es-ES" dirty="0" smtClean="0"/>
              <a:t> </a:t>
            </a:r>
            <a:r>
              <a:rPr lang="es-ES" dirty="0" err="1" smtClean="0"/>
              <a:t>explain</a:t>
            </a:r>
            <a:r>
              <a:rPr lang="es-ES" dirty="0" smtClean="0"/>
              <a:t> </a:t>
            </a:r>
            <a:r>
              <a:rPr lang="es-ES" dirty="0" err="1" smtClean="0"/>
              <a:t>the</a:t>
            </a:r>
            <a:r>
              <a:rPr lang="es-ES" dirty="0" smtClean="0"/>
              <a:t> </a:t>
            </a:r>
            <a:r>
              <a:rPr lang="es-ES" dirty="0" err="1" smtClean="0"/>
              <a:t>high</a:t>
            </a:r>
            <a:r>
              <a:rPr lang="es-ES" dirty="0" smtClean="0"/>
              <a:t> </a:t>
            </a:r>
            <a:r>
              <a:rPr lang="es-ES" dirty="0" err="1" smtClean="0"/>
              <a:t>bias</a:t>
            </a:r>
            <a:r>
              <a:rPr lang="es-ES" dirty="0" smtClean="0"/>
              <a:t> in </a:t>
            </a:r>
            <a:r>
              <a:rPr lang="es-ES" dirty="0" err="1" smtClean="0"/>
              <a:t>the</a:t>
            </a:r>
            <a:r>
              <a:rPr lang="es-ES" dirty="0" smtClean="0"/>
              <a:t> </a:t>
            </a:r>
            <a:r>
              <a:rPr lang="es-ES" dirty="0" err="1" smtClean="0"/>
              <a:t>other</a:t>
            </a:r>
            <a:r>
              <a:rPr lang="es-ES" dirty="0" smtClean="0"/>
              <a:t> </a:t>
            </a:r>
            <a:r>
              <a:rPr lang="es-ES" dirty="0" err="1" smtClean="0"/>
              <a:t>components</a:t>
            </a:r>
            <a:r>
              <a:rPr lang="es-ES" dirty="0" smtClean="0"/>
              <a:t>)</a:t>
            </a:r>
          </a:p>
        </p:txBody>
      </p:sp>
      <p:sp>
        <p:nvSpPr>
          <p:cNvPr id="583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129E85-9B0D-4702-994C-128F67BAAB32}" type="slidenum">
              <a:rPr lang="es-ES"/>
              <a:pPr fontAlgn="base">
                <a:spcBef>
                  <a:spcPct val="0"/>
                </a:spcBef>
                <a:spcAft>
                  <a:spcPct val="0"/>
                </a:spcAft>
              </a:pPr>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Marcador de imagen de diapositiva"/>
          <p:cNvSpPr>
            <a:spLocks noGrp="1" noRot="1" noChangeAspect="1"/>
          </p:cNvSpPr>
          <p:nvPr>
            <p:ph type="sldImg"/>
          </p:nvPr>
        </p:nvSpPr>
        <p:spPr bwMode="auto">
          <a:noFill/>
          <a:ln>
            <a:solidFill>
              <a:srgbClr val="000000"/>
            </a:solidFill>
            <a:miter lim="800000"/>
            <a:headEnd/>
            <a:tailEnd/>
          </a:ln>
        </p:spPr>
      </p:sp>
      <p:sp>
        <p:nvSpPr>
          <p:cNvPr id="604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Another explanation for an underestimate of wet deposition could an underestimate of precipitation. However, as this plot shows, although there is a slight (7%) underestimate in precipitation in CHIMERE, this is not sufficient to explain a 20-70%  underestimate in deposition (although it will contribute)</a:t>
            </a:r>
          </a:p>
        </p:txBody>
      </p:sp>
      <p:sp>
        <p:nvSpPr>
          <p:cNvPr id="604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97ABC-A355-4515-B710-452D77E7D920}" type="slidenum">
              <a:rPr lang="es-ES"/>
              <a:pPr fontAlgn="base">
                <a:spcBef>
                  <a:spcPct val="0"/>
                </a:spcBef>
                <a:spcAft>
                  <a:spcPct val="0"/>
                </a:spcAft>
              </a:pPr>
              <a:t>24</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err="1" smtClean="0"/>
              <a:t>Finally</a:t>
            </a:r>
            <a:r>
              <a:rPr lang="es-ES" dirty="0" smtClean="0"/>
              <a:t>, in </a:t>
            </a:r>
            <a:r>
              <a:rPr lang="es-ES" dirty="0" err="1" smtClean="0"/>
              <a:t>order</a:t>
            </a:r>
            <a:r>
              <a:rPr lang="es-ES" dirty="0" smtClean="0"/>
              <a:t> to </a:t>
            </a:r>
            <a:r>
              <a:rPr lang="es-ES" dirty="0" err="1" smtClean="0"/>
              <a:t>discount</a:t>
            </a:r>
            <a:r>
              <a:rPr lang="es-ES" dirty="0" smtClean="0"/>
              <a:t> </a:t>
            </a:r>
            <a:r>
              <a:rPr lang="es-ES" dirty="0" err="1" smtClean="0"/>
              <a:t>the</a:t>
            </a:r>
            <a:r>
              <a:rPr lang="es-ES" dirty="0" smtClean="0"/>
              <a:t> </a:t>
            </a:r>
            <a:r>
              <a:rPr lang="es-ES" dirty="0" err="1" smtClean="0"/>
              <a:t>effect</a:t>
            </a:r>
            <a:r>
              <a:rPr lang="es-ES" dirty="0" smtClean="0"/>
              <a:t> of </a:t>
            </a:r>
            <a:r>
              <a:rPr lang="es-ES" dirty="0" err="1" smtClean="0"/>
              <a:t>meteorological</a:t>
            </a:r>
            <a:r>
              <a:rPr lang="es-ES" dirty="0" smtClean="0"/>
              <a:t> </a:t>
            </a:r>
            <a:r>
              <a:rPr lang="es-ES" dirty="0" err="1" smtClean="0"/>
              <a:t>varibility</a:t>
            </a:r>
            <a:r>
              <a:rPr lang="es-ES" dirty="0" smtClean="0"/>
              <a:t> </a:t>
            </a:r>
            <a:r>
              <a:rPr lang="es-ES" dirty="0" err="1" smtClean="0"/>
              <a:t>on</a:t>
            </a:r>
            <a:r>
              <a:rPr lang="es-ES" dirty="0" smtClean="0"/>
              <a:t> </a:t>
            </a:r>
            <a:r>
              <a:rPr lang="es-ES" dirty="0" err="1" smtClean="0"/>
              <a:t>the</a:t>
            </a:r>
            <a:r>
              <a:rPr lang="es-ES" dirty="0" smtClean="0"/>
              <a:t> </a:t>
            </a:r>
            <a:r>
              <a:rPr lang="es-ES" dirty="0" err="1" smtClean="0"/>
              <a:t>long-term</a:t>
            </a:r>
            <a:r>
              <a:rPr lang="es-ES" dirty="0" smtClean="0"/>
              <a:t> </a:t>
            </a:r>
            <a:r>
              <a:rPr lang="es-ES" dirty="0" err="1" smtClean="0"/>
              <a:t>trends</a:t>
            </a:r>
            <a:r>
              <a:rPr lang="es-ES" dirty="0" smtClean="0"/>
              <a:t>, </a:t>
            </a:r>
            <a:r>
              <a:rPr lang="es-ES" dirty="0" err="1" smtClean="0"/>
              <a:t>we</a:t>
            </a:r>
            <a:r>
              <a:rPr lang="es-ES" dirty="0" smtClean="0"/>
              <a:t> </a:t>
            </a:r>
            <a:r>
              <a:rPr lang="es-ES" dirty="0" err="1" smtClean="0"/>
              <a:t>have</a:t>
            </a:r>
            <a:r>
              <a:rPr lang="es-ES" dirty="0" smtClean="0"/>
              <a:t> </a:t>
            </a:r>
            <a:r>
              <a:rPr lang="es-ES" dirty="0" err="1" smtClean="0"/>
              <a:t>also</a:t>
            </a:r>
            <a:r>
              <a:rPr lang="es-ES" dirty="0" smtClean="0"/>
              <a:t> done </a:t>
            </a:r>
            <a:r>
              <a:rPr lang="es-ES" dirty="0" err="1" smtClean="0"/>
              <a:t>the</a:t>
            </a:r>
            <a:r>
              <a:rPr lang="es-ES" dirty="0" smtClean="0"/>
              <a:t> </a:t>
            </a:r>
            <a:r>
              <a:rPr lang="es-ES" dirty="0" err="1" smtClean="0"/>
              <a:t>trend</a:t>
            </a:r>
            <a:r>
              <a:rPr lang="es-ES" dirty="0" smtClean="0"/>
              <a:t> </a:t>
            </a:r>
            <a:r>
              <a:rPr lang="es-ES" dirty="0" err="1" smtClean="0"/>
              <a:t>analyses</a:t>
            </a:r>
            <a:r>
              <a:rPr lang="es-ES" dirty="0" smtClean="0"/>
              <a:t> </a:t>
            </a:r>
            <a:r>
              <a:rPr lang="es-ES" dirty="0" err="1" smtClean="0"/>
              <a:t>for</a:t>
            </a:r>
            <a:r>
              <a:rPr lang="es-ES" dirty="0" smtClean="0"/>
              <a:t> </a:t>
            </a:r>
            <a:r>
              <a:rPr lang="es-ES" dirty="0" err="1" smtClean="0"/>
              <a:t>the</a:t>
            </a:r>
            <a:r>
              <a:rPr lang="es-ES" dirty="0" smtClean="0"/>
              <a:t> </a:t>
            </a:r>
            <a:r>
              <a:rPr lang="es-ES" dirty="0" err="1" smtClean="0"/>
              <a:t>simulations</a:t>
            </a:r>
            <a:r>
              <a:rPr lang="es-ES" dirty="0" smtClean="0"/>
              <a:t> </a:t>
            </a:r>
            <a:r>
              <a:rPr lang="es-ES" dirty="0" err="1" smtClean="0"/>
              <a:t>with</a:t>
            </a:r>
            <a:r>
              <a:rPr lang="es-ES" dirty="0" smtClean="0"/>
              <a:t> </a:t>
            </a:r>
            <a:r>
              <a:rPr lang="es-ES" dirty="0" err="1" smtClean="0"/>
              <a:t>constant</a:t>
            </a:r>
            <a:r>
              <a:rPr lang="es-ES" dirty="0" smtClean="0"/>
              <a:t> (2010) </a:t>
            </a:r>
            <a:r>
              <a:rPr lang="es-ES" dirty="0" err="1" smtClean="0"/>
              <a:t>emissions</a:t>
            </a:r>
            <a:r>
              <a:rPr lang="es-ES" dirty="0" smtClean="0"/>
              <a:t>. As </a:t>
            </a:r>
            <a:r>
              <a:rPr lang="es-ES" dirty="0" err="1" smtClean="0"/>
              <a:t>these</a:t>
            </a:r>
            <a:r>
              <a:rPr lang="es-ES" dirty="0" smtClean="0"/>
              <a:t> </a:t>
            </a:r>
            <a:r>
              <a:rPr lang="es-ES" dirty="0" err="1" smtClean="0"/>
              <a:t>plots</a:t>
            </a:r>
            <a:r>
              <a:rPr lang="es-ES" dirty="0" smtClean="0"/>
              <a:t> show, </a:t>
            </a:r>
            <a:r>
              <a:rPr lang="es-ES" dirty="0" err="1" smtClean="0"/>
              <a:t>the</a:t>
            </a:r>
            <a:r>
              <a:rPr lang="es-ES" dirty="0" smtClean="0"/>
              <a:t> mean </a:t>
            </a:r>
            <a:r>
              <a:rPr lang="es-ES" dirty="0" err="1" smtClean="0"/>
              <a:t>modelled</a:t>
            </a:r>
            <a:r>
              <a:rPr lang="es-ES" dirty="0" smtClean="0"/>
              <a:t> </a:t>
            </a:r>
            <a:r>
              <a:rPr lang="es-ES" dirty="0" err="1" smtClean="0"/>
              <a:t>deposition</a:t>
            </a:r>
            <a:r>
              <a:rPr lang="es-ES" dirty="0" smtClean="0"/>
              <a:t> </a:t>
            </a:r>
            <a:r>
              <a:rPr lang="es-ES" dirty="0" err="1" smtClean="0"/>
              <a:t>rate</a:t>
            </a:r>
            <a:r>
              <a:rPr lang="es-ES" dirty="0" smtClean="0"/>
              <a:t> (</a:t>
            </a:r>
            <a:r>
              <a:rPr lang="es-ES" dirty="0" err="1" smtClean="0"/>
              <a:t>averaged</a:t>
            </a:r>
            <a:r>
              <a:rPr lang="es-ES" dirty="0" smtClean="0"/>
              <a:t> </a:t>
            </a:r>
            <a:r>
              <a:rPr lang="es-ES" dirty="0" err="1" smtClean="0"/>
              <a:t>over</a:t>
            </a:r>
            <a:r>
              <a:rPr lang="es-ES" dirty="0" smtClean="0"/>
              <a:t> </a:t>
            </a:r>
            <a:r>
              <a:rPr lang="es-ES" dirty="0" err="1" smtClean="0"/>
              <a:t>all</a:t>
            </a:r>
            <a:r>
              <a:rPr lang="es-ES" dirty="0" smtClean="0"/>
              <a:t> </a:t>
            </a:r>
            <a:r>
              <a:rPr lang="es-ES" dirty="0" err="1" smtClean="0"/>
              <a:t>measurement</a:t>
            </a:r>
            <a:r>
              <a:rPr lang="es-ES" dirty="0" smtClean="0"/>
              <a:t> </a:t>
            </a:r>
            <a:r>
              <a:rPr lang="es-ES" dirty="0" err="1" smtClean="0"/>
              <a:t>sites</a:t>
            </a:r>
            <a:r>
              <a:rPr lang="es-ES" dirty="0" smtClean="0"/>
              <a:t>) </a:t>
            </a:r>
            <a:r>
              <a:rPr lang="es-ES" dirty="0" err="1" smtClean="0"/>
              <a:t>does</a:t>
            </a:r>
            <a:r>
              <a:rPr lang="es-ES" dirty="0" smtClean="0"/>
              <a:t> </a:t>
            </a:r>
            <a:r>
              <a:rPr lang="es-ES" dirty="0" err="1" smtClean="0"/>
              <a:t>not</a:t>
            </a:r>
            <a:r>
              <a:rPr lang="es-ES" dirty="0" smtClean="0"/>
              <a:t> </a:t>
            </a:r>
            <a:r>
              <a:rPr lang="es-ES" dirty="0" err="1" smtClean="0"/>
              <a:t>change</a:t>
            </a:r>
            <a:r>
              <a:rPr lang="es-ES" dirty="0" smtClean="0"/>
              <a:t> </a:t>
            </a:r>
            <a:r>
              <a:rPr lang="es-ES" dirty="0" err="1" smtClean="0"/>
              <a:t>significantly</a:t>
            </a:r>
            <a:r>
              <a:rPr lang="es-ES" dirty="0" smtClean="0"/>
              <a:t> </a:t>
            </a:r>
            <a:r>
              <a:rPr lang="es-ES" dirty="0" err="1" smtClean="0"/>
              <a:t>during</a:t>
            </a:r>
            <a:r>
              <a:rPr lang="es-ES" dirty="0" smtClean="0"/>
              <a:t> </a:t>
            </a:r>
            <a:r>
              <a:rPr lang="es-ES" dirty="0" err="1" smtClean="0"/>
              <a:t>this</a:t>
            </a:r>
            <a:r>
              <a:rPr lang="es-ES" dirty="0" smtClean="0"/>
              <a:t> </a:t>
            </a:r>
            <a:r>
              <a:rPr lang="es-ES" dirty="0" err="1" smtClean="0"/>
              <a:t>period</a:t>
            </a:r>
            <a:endParaRPr lang="es-ES" dirty="0" smtClean="0"/>
          </a:p>
          <a:p>
            <a:pPr marL="171450" indent="-171450" fontAlgn="auto">
              <a:spcBef>
                <a:spcPts val="0"/>
              </a:spcBef>
              <a:spcAft>
                <a:spcPts val="0"/>
              </a:spcAft>
              <a:buFont typeface="Arial" panose="020B0604020202020204" pitchFamily="34" charset="0"/>
              <a:buChar char="•"/>
              <a:defRPr/>
            </a:pPr>
            <a:r>
              <a:rPr lang="es-ES" dirty="0" smtClean="0"/>
              <a:t>Note </a:t>
            </a:r>
            <a:r>
              <a:rPr lang="es-ES" dirty="0" err="1" smtClean="0"/>
              <a:t>these</a:t>
            </a:r>
            <a:r>
              <a:rPr lang="es-ES" dirty="0" smtClean="0"/>
              <a:t> are </a:t>
            </a:r>
            <a:r>
              <a:rPr lang="es-ES" dirty="0" err="1" smtClean="0"/>
              <a:t>the</a:t>
            </a:r>
            <a:r>
              <a:rPr lang="es-ES" dirty="0" smtClean="0"/>
              <a:t> </a:t>
            </a:r>
            <a:r>
              <a:rPr lang="es-ES" dirty="0" err="1" smtClean="0"/>
              <a:t>old</a:t>
            </a:r>
            <a:r>
              <a:rPr lang="es-ES" dirty="0" smtClean="0"/>
              <a:t> CHIM data.  </a:t>
            </a:r>
            <a:r>
              <a:rPr lang="es-ES" dirty="0" err="1" smtClean="0"/>
              <a:t>These</a:t>
            </a:r>
            <a:r>
              <a:rPr lang="es-ES" dirty="0" smtClean="0"/>
              <a:t> </a:t>
            </a:r>
            <a:r>
              <a:rPr lang="es-ES" dirty="0" err="1" smtClean="0"/>
              <a:t>simulations</a:t>
            </a:r>
            <a:r>
              <a:rPr lang="es-ES" dirty="0" smtClean="0"/>
              <a:t> </a:t>
            </a:r>
            <a:r>
              <a:rPr lang="es-ES" dirty="0" err="1" smtClean="0"/>
              <a:t>have</a:t>
            </a:r>
            <a:r>
              <a:rPr lang="es-ES" dirty="0" smtClean="0"/>
              <a:t> </a:t>
            </a:r>
            <a:r>
              <a:rPr lang="es-ES" dirty="0" err="1" smtClean="0"/>
              <a:t>not</a:t>
            </a:r>
            <a:r>
              <a:rPr lang="es-ES" dirty="0" smtClean="0"/>
              <a:t> </a:t>
            </a:r>
            <a:r>
              <a:rPr lang="es-ES" dirty="0" err="1" smtClean="0"/>
              <a:t>been</a:t>
            </a:r>
            <a:r>
              <a:rPr lang="es-ES" dirty="0" smtClean="0"/>
              <a:t> done </a:t>
            </a:r>
            <a:r>
              <a:rPr lang="es-ES" dirty="0" err="1" smtClean="0"/>
              <a:t>with</a:t>
            </a:r>
            <a:r>
              <a:rPr lang="es-ES" dirty="0" smtClean="0"/>
              <a:t> </a:t>
            </a:r>
            <a:r>
              <a:rPr lang="es-ES" dirty="0" err="1" smtClean="0"/>
              <a:t>the</a:t>
            </a:r>
            <a:r>
              <a:rPr lang="es-ES" dirty="0" smtClean="0"/>
              <a:t> new </a:t>
            </a:r>
            <a:r>
              <a:rPr lang="es-ES" dirty="0" err="1" smtClean="0"/>
              <a:t>version</a:t>
            </a:r>
            <a:r>
              <a:rPr lang="es-ES" dirty="0" smtClean="0"/>
              <a:t> </a:t>
            </a:r>
            <a:r>
              <a:rPr lang="es-ES" dirty="0" err="1" smtClean="0"/>
              <a:t>yet</a:t>
            </a:r>
            <a:endParaRPr lang="es-ES" dirty="0" smtClean="0"/>
          </a:p>
          <a:p>
            <a:pPr fontAlgn="auto">
              <a:spcBef>
                <a:spcPts val="0"/>
              </a:spcBef>
              <a:spcAft>
                <a:spcPts val="0"/>
              </a:spcAft>
              <a:defRPr/>
            </a:pPr>
            <a:endParaRPr lang="es-ES" dirty="0"/>
          </a:p>
        </p:txBody>
      </p:sp>
      <p:sp>
        <p:nvSpPr>
          <p:cNvPr id="9523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0AB60AF-BD35-4BB3-A6B3-F955BCF56905}" type="slidenum">
              <a:rPr lang="es-ES" sz="1200">
                <a:latin typeface="Calibri" pitchFamily="34" charset="0"/>
              </a:rPr>
              <a:pPr algn="r"/>
              <a:t>25</a:t>
            </a:fld>
            <a:endParaRPr lang="es-E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defRPr/>
            </a:pPr>
            <a:r>
              <a:rPr lang="es-ES" dirty="0" smtClean="0"/>
              <a:t>..and as </a:t>
            </a:r>
            <a:r>
              <a:rPr lang="es-ES" dirty="0" err="1" smtClean="0"/>
              <a:t>the</a:t>
            </a:r>
            <a:r>
              <a:rPr lang="es-ES" dirty="0" smtClean="0"/>
              <a:t> box </a:t>
            </a:r>
            <a:r>
              <a:rPr lang="es-ES" dirty="0" err="1" smtClean="0"/>
              <a:t>plots</a:t>
            </a:r>
            <a:r>
              <a:rPr lang="es-ES" dirty="0" smtClean="0"/>
              <a:t> show:</a:t>
            </a:r>
          </a:p>
          <a:p>
            <a:pPr marL="171450" indent="-171450" fontAlgn="auto">
              <a:spcBef>
                <a:spcPts val="0"/>
              </a:spcBef>
              <a:spcAft>
                <a:spcPts val="0"/>
              </a:spcAft>
              <a:buFont typeface="Arial" panose="020B0604020202020204" pitchFamily="34" charset="0"/>
              <a:buChar char="•"/>
              <a:defRPr/>
            </a:pPr>
            <a:r>
              <a:rPr lang="es-ES" dirty="0" err="1" smtClean="0"/>
              <a:t>WNOx</a:t>
            </a:r>
            <a:r>
              <a:rPr lang="es-ES" dirty="0" smtClean="0"/>
              <a:t>: </a:t>
            </a:r>
            <a:r>
              <a:rPr lang="es-ES" dirty="0" err="1" smtClean="0"/>
              <a:t>Models</a:t>
            </a:r>
            <a:r>
              <a:rPr lang="es-ES" dirty="0" smtClean="0"/>
              <a:t> </a:t>
            </a:r>
            <a:r>
              <a:rPr lang="es-ES" dirty="0" err="1" smtClean="0"/>
              <a:t>estimate</a:t>
            </a:r>
            <a:r>
              <a:rPr lang="es-ES" dirty="0" smtClean="0"/>
              <a:t> </a:t>
            </a:r>
            <a:r>
              <a:rPr lang="es-ES" dirty="0" err="1" smtClean="0"/>
              <a:t>mostly</a:t>
            </a:r>
            <a:r>
              <a:rPr lang="es-ES" dirty="0" smtClean="0"/>
              <a:t> </a:t>
            </a:r>
            <a:r>
              <a:rPr lang="es-ES" dirty="0" err="1" smtClean="0"/>
              <a:t>small</a:t>
            </a:r>
            <a:r>
              <a:rPr lang="es-ES" dirty="0" smtClean="0"/>
              <a:t> </a:t>
            </a:r>
            <a:r>
              <a:rPr lang="es-ES" dirty="0" err="1" smtClean="0"/>
              <a:t>increasing</a:t>
            </a:r>
            <a:r>
              <a:rPr lang="es-ES" dirty="0" smtClean="0"/>
              <a:t> </a:t>
            </a:r>
            <a:r>
              <a:rPr lang="es-ES" dirty="0" err="1" smtClean="0"/>
              <a:t>trends</a:t>
            </a:r>
            <a:r>
              <a:rPr lang="es-ES" dirty="0" smtClean="0"/>
              <a:t> (</a:t>
            </a:r>
            <a:r>
              <a:rPr lang="es-ES" dirty="0" err="1" smtClean="0"/>
              <a:t>significantly</a:t>
            </a:r>
            <a:r>
              <a:rPr lang="es-ES" dirty="0" smtClean="0"/>
              <a:t> </a:t>
            </a:r>
            <a:r>
              <a:rPr lang="es-ES" dirty="0" err="1" smtClean="0"/>
              <a:t>different</a:t>
            </a:r>
            <a:r>
              <a:rPr lang="es-ES" dirty="0" smtClean="0"/>
              <a:t> to </a:t>
            </a:r>
            <a:r>
              <a:rPr lang="es-ES" dirty="0" err="1" smtClean="0"/>
              <a:t>observed</a:t>
            </a:r>
            <a:r>
              <a:rPr lang="es-ES" dirty="0" smtClean="0"/>
              <a:t> </a:t>
            </a:r>
            <a:r>
              <a:rPr lang="es-ES" dirty="0" err="1" smtClean="0"/>
              <a:t>trends</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WNHx</a:t>
            </a:r>
            <a:r>
              <a:rPr lang="es-ES" dirty="0" smtClean="0"/>
              <a:t>: </a:t>
            </a:r>
            <a:r>
              <a:rPr lang="es-ES" dirty="0" err="1" smtClean="0"/>
              <a:t>Models</a:t>
            </a:r>
            <a:r>
              <a:rPr lang="es-ES" dirty="0" smtClean="0"/>
              <a:t> </a:t>
            </a:r>
            <a:r>
              <a:rPr lang="es-ES" dirty="0" err="1" smtClean="0"/>
              <a:t>estimate</a:t>
            </a:r>
            <a:r>
              <a:rPr lang="es-ES" dirty="0" smtClean="0"/>
              <a:t> </a:t>
            </a:r>
            <a:r>
              <a:rPr lang="es-ES" dirty="0" err="1" smtClean="0"/>
              <a:t>mostly</a:t>
            </a:r>
            <a:r>
              <a:rPr lang="es-ES" dirty="0" smtClean="0"/>
              <a:t> </a:t>
            </a:r>
            <a:r>
              <a:rPr lang="es-ES" dirty="0" err="1" smtClean="0"/>
              <a:t>small</a:t>
            </a:r>
            <a:r>
              <a:rPr lang="es-ES" dirty="0" smtClean="0"/>
              <a:t> </a:t>
            </a:r>
            <a:r>
              <a:rPr lang="es-ES" dirty="0" err="1" smtClean="0"/>
              <a:t>increasing</a:t>
            </a:r>
            <a:r>
              <a:rPr lang="es-ES" dirty="0" smtClean="0"/>
              <a:t> </a:t>
            </a:r>
            <a:r>
              <a:rPr lang="es-ES" dirty="0" err="1" smtClean="0"/>
              <a:t>trends</a:t>
            </a:r>
            <a:r>
              <a:rPr lang="es-ES" dirty="0" smtClean="0"/>
              <a:t> (</a:t>
            </a:r>
            <a:r>
              <a:rPr lang="es-ES" dirty="0" err="1" smtClean="0"/>
              <a:t>significantly</a:t>
            </a:r>
            <a:r>
              <a:rPr lang="es-ES" dirty="0" smtClean="0"/>
              <a:t> </a:t>
            </a:r>
            <a:r>
              <a:rPr lang="es-ES" dirty="0" err="1" smtClean="0"/>
              <a:t>different</a:t>
            </a:r>
            <a:r>
              <a:rPr lang="es-ES" dirty="0" smtClean="0"/>
              <a:t> to </a:t>
            </a:r>
            <a:r>
              <a:rPr lang="es-ES" dirty="0" err="1" smtClean="0"/>
              <a:t>observed</a:t>
            </a:r>
            <a:r>
              <a:rPr lang="es-ES" dirty="0" smtClean="0"/>
              <a:t> </a:t>
            </a:r>
            <a:r>
              <a:rPr lang="es-ES" dirty="0" err="1" smtClean="0"/>
              <a:t>trends</a:t>
            </a:r>
            <a:r>
              <a:rPr lang="es-ES" dirty="0" smtClean="0"/>
              <a:t>)</a:t>
            </a:r>
          </a:p>
          <a:p>
            <a:pPr marL="171450" indent="-171450" fontAlgn="auto">
              <a:spcBef>
                <a:spcPts val="0"/>
              </a:spcBef>
              <a:spcAft>
                <a:spcPts val="0"/>
              </a:spcAft>
              <a:buFont typeface="Arial" panose="020B0604020202020204" pitchFamily="34" charset="0"/>
              <a:buChar char="•"/>
              <a:defRPr/>
            </a:pPr>
            <a:r>
              <a:rPr lang="es-ES" dirty="0" err="1" smtClean="0"/>
              <a:t>WSOx</a:t>
            </a:r>
            <a:r>
              <a:rPr lang="es-ES" dirty="0" smtClean="0"/>
              <a:t>: </a:t>
            </a:r>
            <a:r>
              <a:rPr lang="es-ES" dirty="0" err="1" smtClean="0"/>
              <a:t>Models</a:t>
            </a:r>
            <a:r>
              <a:rPr lang="es-ES" dirty="0" smtClean="0"/>
              <a:t> </a:t>
            </a:r>
            <a:r>
              <a:rPr lang="es-ES" dirty="0" err="1" smtClean="0"/>
              <a:t>estimate</a:t>
            </a:r>
            <a:r>
              <a:rPr lang="es-ES" dirty="0" smtClean="0"/>
              <a:t> </a:t>
            </a:r>
            <a:r>
              <a:rPr lang="es-ES" dirty="0" err="1" smtClean="0"/>
              <a:t>mostly</a:t>
            </a:r>
            <a:r>
              <a:rPr lang="es-ES" dirty="0" smtClean="0"/>
              <a:t> </a:t>
            </a:r>
            <a:r>
              <a:rPr lang="es-ES" dirty="0" err="1" smtClean="0"/>
              <a:t>small</a:t>
            </a:r>
            <a:r>
              <a:rPr lang="es-ES" dirty="0" smtClean="0"/>
              <a:t> </a:t>
            </a:r>
            <a:r>
              <a:rPr lang="es-ES" dirty="0" err="1" smtClean="0"/>
              <a:t>increasing</a:t>
            </a:r>
            <a:r>
              <a:rPr lang="es-ES" dirty="0" smtClean="0"/>
              <a:t> and </a:t>
            </a:r>
            <a:r>
              <a:rPr lang="es-ES" dirty="0" err="1" smtClean="0"/>
              <a:t>decreasing</a:t>
            </a:r>
            <a:r>
              <a:rPr lang="es-ES" dirty="0" smtClean="0"/>
              <a:t> </a:t>
            </a:r>
            <a:r>
              <a:rPr lang="es-ES" dirty="0" err="1" smtClean="0"/>
              <a:t>trends</a:t>
            </a:r>
            <a:r>
              <a:rPr lang="es-ES" dirty="0" smtClean="0"/>
              <a:t> (</a:t>
            </a:r>
            <a:r>
              <a:rPr lang="es-ES" dirty="0" err="1" smtClean="0"/>
              <a:t>significantly</a:t>
            </a:r>
            <a:r>
              <a:rPr lang="es-ES" dirty="0" smtClean="0"/>
              <a:t> </a:t>
            </a:r>
            <a:r>
              <a:rPr lang="es-ES" dirty="0" err="1" smtClean="0"/>
              <a:t>different</a:t>
            </a:r>
            <a:r>
              <a:rPr lang="es-ES" dirty="0" smtClean="0"/>
              <a:t> to </a:t>
            </a:r>
            <a:r>
              <a:rPr lang="es-ES" dirty="0" err="1" smtClean="0"/>
              <a:t>observed</a:t>
            </a:r>
            <a:r>
              <a:rPr lang="es-ES" dirty="0" smtClean="0"/>
              <a:t> </a:t>
            </a:r>
            <a:r>
              <a:rPr lang="es-ES" dirty="0" err="1" smtClean="0"/>
              <a:t>trends</a:t>
            </a:r>
            <a:r>
              <a:rPr lang="es-ES" smtClean="0"/>
              <a:t>)</a:t>
            </a:r>
            <a:endParaRPr lang="es-ES" dirty="0"/>
          </a:p>
        </p:txBody>
      </p:sp>
      <p:sp>
        <p:nvSpPr>
          <p:cNvPr id="645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050C25-B8EC-49F4-925D-358E04799530}" type="slidenum">
              <a:rPr lang="es-ES"/>
              <a:pPr fontAlgn="base">
                <a:spcBef>
                  <a:spcPct val="0"/>
                </a:spcBef>
                <a:spcAft>
                  <a:spcPct val="0"/>
                </a:spcAft>
              </a:pPr>
              <a:t>26</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Marcador de imagen de diapositiva"/>
          <p:cNvSpPr>
            <a:spLocks noGrp="1" noRot="1" noChangeAspect="1"/>
          </p:cNvSpPr>
          <p:nvPr>
            <p:ph type="sldImg"/>
          </p:nvPr>
        </p:nvSpPr>
        <p:spPr bwMode="auto">
          <a:noFill/>
          <a:ln>
            <a:solidFill>
              <a:srgbClr val="000000"/>
            </a:solidFill>
            <a:miter lim="800000"/>
            <a:headEnd/>
            <a:tailEnd/>
          </a:ln>
        </p:spPr>
      </p:sp>
      <p:sp>
        <p:nvSpPr>
          <p:cNvPr id="675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I suggest we end here!</a:t>
            </a:r>
          </a:p>
        </p:txBody>
      </p:sp>
      <p:sp>
        <p:nvSpPr>
          <p:cNvPr id="675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B40430-8EDD-472A-B53C-D9ADD9660D92}" type="slidenum">
              <a:rPr lang="es-ES"/>
              <a:pPr fontAlgn="base">
                <a:spcBef>
                  <a:spcPct val="0"/>
                </a:spcBef>
                <a:spcAft>
                  <a:spcPct val="0"/>
                </a:spcAft>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Example just to show the type of model output used and the spatial distribution of observations relative to the model domain (i.e. none in S and E of the domain</a:t>
            </a:r>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A27794-CB3A-4078-AC16-B1D08D9487EE}" type="slidenum">
              <a:rPr lang="es-ES"/>
              <a:pPr fontAlgn="base">
                <a:spcBef>
                  <a:spcPct val="0"/>
                </a:spcBef>
                <a:spcAft>
                  <a:spcPct val="0"/>
                </a:spcAft>
              </a:pPr>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Observed (green) and modelled wet deposition averaged over all measurement sites</a:t>
            </a:r>
          </a:p>
          <a:p>
            <a:pPr marL="171450" indent="-171450">
              <a:spcBef>
                <a:spcPct val="0"/>
              </a:spcBef>
              <a:buFontTx/>
              <a:buChar char="•"/>
            </a:pPr>
            <a:r>
              <a:rPr lang="es-ES" smtClean="0"/>
              <a:t>Line: Mean, Shaded: +/- one standard error</a:t>
            </a:r>
          </a:p>
          <a:p>
            <a:pPr marL="171450" indent="-171450">
              <a:spcBef>
                <a:spcPct val="0"/>
              </a:spcBef>
              <a:buFontTx/>
              <a:buChar char="•"/>
            </a:pPr>
            <a:r>
              <a:rPr lang="es-ES" smtClean="0"/>
              <a:t>EMEP &gt; CHIM &gt; LOTO</a:t>
            </a:r>
          </a:p>
          <a:p>
            <a:pPr marL="171450" indent="-171450">
              <a:spcBef>
                <a:spcPct val="0"/>
              </a:spcBef>
              <a:buFontTx/>
              <a:buChar char="•"/>
            </a:pPr>
            <a:r>
              <a:rPr lang="es-ES" smtClean="0"/>
              <a:t>EMEP similar to observed (especially in Spring, not so in Winter).  LOTO significantly lower (especially in Winter)</a:t>
            </a:r>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4F641-91DC-4E1C-B6C4-258D4F90809B}" type="slidenum">
              <a:rPr lang="es-ES"/>
              <a:pPr fontAlgn="base">
                <a:spcBef>
                  <a:spcPct val="0"/>
                </a:spcBef>
                <a:spcAft>
                  <a:spcPct val="0"/>
                </a:spcAft>
              </a:pPr>
              <a:t>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EMEP similar to observed except for period 1990-1995 </a:t>
            </a:r>
          </a:p>
          <a:p>
            <a:pPr marL="171450" indent="-171450">
              <a:spcBef>
                <a:spcPct val="0"/>
              </a:spcBef>
              <a:buFontTx/>
              <a:buChar char="•"/>
            </a:pPr>
            <a:r>
              <a:rPr lang="es-ES" smtClean="0"/>
              <a:t>EMEP &gt; LOTO &gt; CHIM</a:t>
            </a:r>
          </a:p>
          <a:p>
            <a:pPr marL="171450" indent="-171450">
              <a:spcBef>
                <a:spcPct val="0"/>
              </a:spcBef>
              <a:buFontTx/>
              <a:buChar char="•"/>
            </a:pPr>
            <a:r>
              <a:rPr lang="es-ES" smtClean="0"/>
              <a:t>CHIM similar to LOTO in Winter</a:t>
            </a:r>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B0898A-639C-401C-9909-0E2FD9112001}" type="slidenum">
              <a:rPr lang="es-ES"/>
              <a:pPr fontAlgn="base">
                <a:spcBef>
                  <a:spcPct val="0"/>
                </a:spcBef>
                <a:spcAft>
                  <a:spcPct val="0"/>
                </a:spcAft>
              </a:pPr>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EMEP &gt; LOTO &gt; CHIM</a:t>
            </a:r>
          </a:p>
          <a:p>
            <a:pPr>
              <a:spcBef>
                <a:spcPct val="0"/>
              </a:spcBef>
            </a:pPr>
            <a:r>
              <a:rPr lang="es-ES" smtClean="0"/>
              <a:t>EMEP starts higher than OBS but the difference gets smaller with time (2010 almost equal)</a:t>
            </a:r>
          </a:p>
          <a:p>
            <a:pPr>
              <a:spcBef>
                <a:spcPct val="0"/>
              </a:spcBef>
            </a:pPr>
            <a:r>
              <a:rPr lang="es-ES" smtClean="0"/>
              <a:t>Largest obs – model difference in Winter</a:t>
            </a:r>
          </a:p>
          <a:p>
            <a:pPr>
              <a:spcBef>
                <a:spcPct val="0"/>
              </a:spcBef>
            </a:pPr>
            <a:endParaRPr lang="es-ES"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847590-5BCD-490E-B8D4-173B02BD1B37}" type="slidenum">
              <a:rPr lang="es-ES"/>
              <a:pPr fontAlgn="base">
                <a:spcBef>
                  <a:spcPct val="0"/>
                </a:spcBef>
                <a:spcAft>
                  <a:spcPct val="0"/>
                </a:spcAft>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Linear trends have been assumed (might not be valid for WSOx)</a:t>
            </a:r>
          </a:p>
          <a:p>
            <a:pPr marL="171450" indent="-171450">
              <a:spcBef>
                <a:spcPct val="0"/>
              </a:spcBef>
              <a:buFontTx/>
              <a:buChar char="•"/>
            </a:pPr>
            <a:r>
              <a:rPr lang="es-ES" smtClean="0"/>
              <a:t>Need to point out that there are two trends: the absolute trend (in mg N (or S) /m2/yr) and relative trend (in %/yr)</a:t>
            </a:r>
          </a:p>
          <a:p>
            <a:pPr marL="171450" indent="-171450">
              <a:spcBef>
                <a:spcPct val="0"/>
              </a:spcBef>
              <a:buFontTx/>
              <a:buChar char="•"/>
            </a:pPr>
            <a:r>
              <a:rPr lang="es-ES" smtClean="0"/>
              <a:t>We have focussed on the relative trends although a complete analysis should consider both</a:t>
            </a:r>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3438A-4A2E-4E17-A787-553C5938C887}" type="slidenum">
              <a:rPr lang="es-ES"/>
              <a:pPr fontAlgn="base">
                <a:spcBef>
                  <a:spcPct val="0"/>
                </a:spcBef>
                <a:spcAft>
                  <a:spcPct val="0"/>
                </a:spcAft>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Observed: About a third of trends are significant (one with increasing trend, FROO9R, Revin)</a:t>
            </a:r>
          </a:p>
          <a:p>
            <a:pPr>
              <a:spcBef>
                <a:spcPct val="0"/>
              </a:spcBef>
            </a:pPr>
            <a:r>
              <a:rPr lang="es-ES" smtClean="0"/>
              <a:t>Modelled: Significant decreasing trends (except in the Mediterranean area) </a:t>
            </a:r>
          </a:p>
          <a:p>
            <a:pPr>
              <a:spcBef>
                <a:spcPct val="0"/>
              </a:spcBef>
            </a:pPr>
            <a:r>
              <a:rPr lang="es-ES" smtClean="0"/>
              <a:t>All three models similar (although have individual features, e.g. larger CHIM trends in Germany)</a:t>
            </a:r>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6AF2E-8762-4793-B863-13791D1CF820}" type="slidenum">
              <a:rPr lang="es-ES"/>
              <a:pPr fontAlgn="base">
                <a:spcBef>
                  <a:spcPct val="0"/>
                </a:spcBef>
                <a:spcAft>
                  <a:spcPct val="0"/>
                </a:spcAft>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Observed: about a quarter of trends are significant although about half of of those are very small (+/- 1%/yr)</a:t>
            </a:r>
          </a:p>
          <a:p>
            <a:pPr>
              <a:spcBef>
                <a:spcPct val="0"/>
              </a:spcBef>
            </a:pPr>
            <a:r>
              <a:rPr lang="es-ES" smtClean="0"/>
              <a:t>Modelled: Mostly insignificant. All models predict a decrease in the East. CHIM predicts more significant increasing trends than the other models</a:t>
            </a:r>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10C84-5D47-4043-B615-603EB737B210}" type="slidenum">
              <a:rPr lang="es-ES"/>
              <a:pPr fontAlgn="base">
                <a:spcBef>
                  <a:spcPct val="0"/>
                </a:spcBef>
                <a:spcAft>
                  <a:spcPct val="0"/>
                </a:spcAft>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43E557E-E6D8-4CD7-88E0-88B8B990D4AA}" type="datetimeFigureOut">
              <a:rPr lang="es-ES"/>
              <a:pPr>
                <a:defRPr/>
              </a:pPr>
              <a:t>20/05/2016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B901BE2-753D-47FF-AD14-FDF949221E3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828D89B-9619-4179-9019-2585ED6E306E}" type="datetimeFigureOut">
              <a:rPr lang="es-ES"/>
              <a:pPr>
                <a:defRPr/>
              </a:pPr>
              <a:t>20/05/2016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DF96E49-DFF6-4CFD-A5B6-A2CC0B7EFB7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8CAE435-6CC1-45E0-8EFB-B47DE7B99C98}" type="datetimeFigureOut">
              <a:rPr lang="es-ES"/>
              <a:pPr>
                <a:defRPr/>
              </a:pPr>
              <a:t>20/05/2016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888A6F-6B87-4503-B88E-070FBA5CA95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F64E6ED-14C6-424E-A84E-0E9A907A75B4}" type="datetimeFigureOut">
              <a:rPr lang="es-ES"/>
              <a:pPr>
                <a:defRPr/>
              </a:pPr>
              <a:t>20/05/2016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630552E-7E26-4337-B1A7-A6B969E6163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024B4EF-0CE2-45E7-BD7C-2F06BA4216A1}" type="datetimeFigureOut">
              <a:rPr lang="es-ES"/>
              <a:pPr>
                <a:defRPr/>
              </a:pPr>
              <a:t>20/05/2016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1546E6C-F99A-404B-98B6-C31837C38AA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B23B71A-1A35-43CB-B2FE-C5F3494C9A6D}" type="datetimeFigureOut">
              <a:rPr lang="es-ES"/>
              <a:pPr>
                <a:defRPr/>
              </a:pPr>
              <a:t>20/05/2016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EB17454-9775-49C5-9D38-35327720237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6260DE8-8A3B-49E7-999D-5FAF1E5D7601}" type="datetimeFigureOut">
              <a:rPr lang="es-ES"/>
              <a:pPr>
                <a:defRPr/>
              </a:pPr>
              <a:t>20/05/2016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CE09E5F-4872-4495-BEC0-F7871A0E9E9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EB69183-3F4D-4789-AB88-02B36F9B7494}" type="datetimeFigureOut">
              <a:rPr lang="es-ES"/>
              <a:pPr>
                <a:defRPr/>
              </a:pPr>
              <a:t>20/05/2016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FCAC33B-93D3-46BA-8737-1D9802633B4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875F3D5-233D-4B42-BD1A-D11D7310FFDF}" type="datetimeFigureOut">
              <a:rPr lang="es-ES"/>
              <a:pPr>
                <a:defRPr/>
              </a:pPr>
              <a:t>20/05/2016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4A0F67F-3E9B-43F8-9474-3E38587AA2E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9D45659-B527-4FAF-A430-211086037C6B}" type="datetimeFigureOut">
              <a:rPr lang="es-ES"/>
              <a:pPr>
                <a:defRPr/>
              </a:pPr>
              <a:t>20/05/2016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BB18313-E296-4F23-B3FD-C7574182A64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4F8116E-629F-4224-AE2D-0FD7403EB17D}" type="datetimeFigureOut">
              <a:rPr lang="es-ES"/>
              <a:pPr>
                <a:defRPr/>
              </a:pPr>
              <a:t>20/05/2016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82CBD1F-174D-4C5F-B14C-740EC1334B3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3F0E8D6-A977-4920-8D83-DCDBB922AF5E}" type="datetimeFigureOut">
              <a:rPr lang="es-ES"/>
              <a:pPr>
                <a:defRPr/>
              </a:pPr>
              <a:t>20/05/2016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00BDF54-E9F3-4E74-9E64-5F80F7FE67B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0.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3 CuadroTexto"/>
          <p:cNvSpPr txBox="1">
            <a:spLocks noChangeArrowheads="1"/>
          </p:cNvSpPr>
          <p:nvPr/>
        </p:nvSpPr>
        <p:spPr bwMode="auto">
          <a:xfrm>
            <a:off x="260350" y="1341438"/>
            <a:ext cx="8632825" cy="1754187"/>
          </a:xfrm>
          <a:prstGeom prst="rect">
            <a:avLst/>
          </a:prstGeom>
          <a:noFill/>
          <a:ln w="9525">
            <a:noFill/>
            <a:miter lim="800000"/>
            <a:headEnd/>
            <a:tailEnd/>
          </a:ln>
        </p:spPr>
        <p:txBody>
          <a:bodyPr>
            <a:spAutoFit/>
          </a:bodyPr>
          <a:lstStyle/>
          <a:p>
            <a:pPr algn="ctr"/>
            <a:r>
              <a:rPr lang="en-US" sz="3600" b="1" i="1">
                <a:latin typeface="Calibri" pitchFamily="34" charset="0"/>
              </a:rPr>
              <a:t>Deposition trends in Europe for the period 1990-2010, in the framework of the EURODELTA III project</a:t>
            </a:r>
            <a:endParaRPr lang="es-ES" sz="3600" b="1" i="1">
              <a:latin typeface="Calibri" pitchFamily="34" charset="0"/>
            </a:endParaRPr>
          </a:p>
        </p:txBody>
      </p:sp>
      <p:sp>
        <p:nvSpPr>
          <p:cNvPr id="14338" name="4 CuadroTexto"/>
          <p:cNvSpPr txBox="1">
            <a:spLocks noChangeArrowheads="1"/>
          </p:cNvSpPr>
          <p:nvPr/>
        </p:nvSpPr>
        <p:spPr bwMode="auto">
          <a:xfrm>
            <a:off x="611188" y="3546475"/>
            <a:ext cx="7993062" cy="1006475"/>
          </a:xfrm>
          <a:prstGeom prst="rect">
            <a:avLst/>
          </a:prstGeom>
          <a:noFill/>
          <a:ln w="9525">
            <a:noFill/>
            <a:miter lim="800000"/>
            <a:headEnd/>
            <a:tailEnd/>
          </a:ln>
        </p:spPr>
        <p:txBody>
          <a:bodyPr>
            <a:spAutoFit/>
          </a:bodyPr>
          <a:lstStyle/>
          <a:p>
            <a:pPr algn="ctr"/>
            <a:r>
              <a:rPr lang="en-US" sz="2000" i="1">
                <a:latin typeface="Calibri" pitchFamily="34" charset="0"/>
              </a:rPr>
              <a:t>M. Theobald, M. Garcia Vivanco, A. Colette, F. Couvidat, K. Cuvelier, B. Bessagnet,   A. Manders, M. Mircea, K. Mar, M.T. Pay, V. Raffort, L. Rouïl, Y. Roustan,  S. Tsyro, </a:t>
            </a:r>
          </a:p>
        </p:txBody>
      </p:sp>
      <p:pic>
        <p:nvPicPr>
          <p:cNvPr id="14339" name="Picture 2" descr="https://webmail.ciemat.es/Exchange/m.garcia/Bandeja%20de%20entrada/RE:%20logo%20ciemat.EML/logo_ciemat.jpg/C58EA28C-18C0-4a97-9AF2-036E93DDAFB3/logo_ciemat.jpg?attach=1"/>
          <p:cNvPicPr>
            <a:picLocks noChangeAspect="1" noChangeArrowheads="1"/>
          </p:cNvPicPr>
          <p:nvPr/>
        </p:nvPicPr>
        <p:blipFill>
          <a:blip r:embed="rId3"/>
          <a:srcRect/>
          <a:stretch>
            <a:fillRect/>
          </a:stretch>
        </p:blipFill>
        <p:spPr bwMode="auto">
          <a:xfrm>
            <a:off x="250825" y="115888"/>
            <a:ext cx="3048000" cy="952500"/>
          </a:xfrm>
          <a:prstGeom prst="rect">
            <a:avLst/>
          </a:prstGeom>
          <a:noFill/>
          <a:ln w="9525">
            <a:noFill/>
            <a:miter lim="800000"/>
            <a:headEnd/>
            <a:tailEnd/>
          </a:ln>
        </p:spPr>
      </p:pic>
      <p:pic>
        <p:nvPicPr>
          <p:cNvPr id="14340" name="Image 13" descr="logo_INERIS_cartouche_GB.TIF"/>
          <p:cNvPicPr>
            <a:picLocks noChangeAspect="1" noChangeArrowheads="1"/>
          </p:cNvPicPr>
          <p:nvPr/>
        </p:nvPicPr>
        <p:blipFill>
          <a:blip r:embed="rId4"/>
          <a:srcRect/>
          <a:stretch>
            <a:fillRect/>
          </a:stretch>
        </p:blipFill>
        <p:spPr bwMode="auto">
          <a:xfrm>
            <a:off x="7451725" y="195263"/>
            <a:ext cx="1522413" cy="857250"/>
          </a:xfrm>
          <a:prstGeom prst="rect">
            <a:avLst/>
          </a:prstGeom>
          <a:noFill/>
          <a:ln w="9525">
            <a:noFill/>
            <a:miter lim="800000"/>
            <a:headEnd/>
            <a:tailEnd/>
          </a:ln>
        </p:spPr>
      </p:pic>
      <p:sp>
        <p:nvSpPr>
          <p:cNvPr id="14341" name="2 Rectángulo"/>
          <p:cNvSpPr>
            <a:spLocks noChangeArrowheads="1"/>
          </p:cNvSpPr>
          <p:nvPr/>
        </p:nvSpPr>
        <p:spPr bwMode="auto">
          <a:xfrm>
            <a:off x="3276600" y="5949950"/>
            <a:ext cx="2735263" cy="738188"/>
          </a:xfrm>
          <a:prstGeom prst="rect">
            <a:avLst/>
          </a:prstGeom>
          <a:noFill/>
          <a:ln w="9525">
            <a:noFill/>
            <a:miter lim="800000"/>
            <a:headEnd/>
            <a:tailEnd/>
          </a:ln>
        </p:spPr>
        <p:txBody>
          <a:bodyPr>
            <a:spAutoFit/>
          </a:bodyPr>
          <a:lstStyle/>
          <a:p>
            <a:pPr algn="ctr"/>
            <a:r>
              <a:rPr lang="en-US" sz="1400">
                <a:latin typeface="Calibri" pitchFamily="34" charset="0"/>
              </a:rPr>
              <a:t>17th Task Force on Measurement and Modelling Meeting</a:t>
            </a:r>
          </a:p>
          <a:p>
            <a:pPr algn="ctr"/>
            <a:r>
              <a:rPr lang="en-US" sz="1400">
                <a:latin typeface="Calibri" pitchFamily="34" charset="0"/>
              </a:rPr>
              <a:t>Utrecht, 18-20 May , 2016</a:t>
            </a:r>
            <a:endParaRPr lang="es-ES" sz="1400">
              <a:latin typeface="Calibri" pitchFamily="34" charset="0"/>
            </a:endParaRPr>
          </a:p>
        </p:txBody>
      </p:sp>
      <p:sp>
        <p:nvSpPr>
          <p:cNvPr id="14343" name="Rectangle 7"/>
          <p:cNvSpPr>
            <a:spLocks noChangeArrowheads="1"/>
          </p:cNvSpPr>
          <p:nvPr/>
        </p:nvSpPr>
        <p:spPr bwMode="auto">
          <a:xfrm>
            <a:off x="2381250" y="5281613"/>
            <a:ext cx="4286250" cy="366712"/>
          </a:xfrm>
          <a:prstGeom prst="rect">
            <a:avLst/>
          </a:prstGeom>
          <a:noFill/>
          <a:ln w="9525">
            <a:noFill/>
            <a:miter lim="800000"/>
            <a:headEnd/>
            <a:tailEnd/>
          </a:ln>
          <a:effectLst/>
        </p:spPr>
        <p:txBody>
          <a:bodyPr wrap="none">
            <a:spAutoFit/>
          </a:bodyPr>
          <a:lstStyle/>
          <a:p>
            <a:r>
              <a:rPr lang="en-US" i="1"/>
              <a:t>Thanks to Nilu for observations (W. Aas)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12 Imagen"/>
          <p:cNvPicPr>
            <a:picLocks noChangeAspect="1"/>
          </p:cNvPicPr>
          <p:nvPr/>
        </p:nvPicPr>
        <p:blipFill>
          <a:blip r:embed="rId3"/>
          <a:srcRect/>
          <a:stretch>
            <a:fillRect/>
          </a:stretch>
        </p:blipFill>
        <p:spPr bwMode="auto">
          <a:xfrm>
            <a:off x="293688" y="1989138"/>
            <a:ext cx="2693987" cy="2951162"/>
          </a:xfrm>
          <a:prstGeom prst="rect">
            <a:avLst/>
          </a:prstGeom>
          <a:noFill/>
          <a:ln w="9525">
            <a:noFill/>
            <a:miter lim="800000"/>
            <a:headEnd/>
            <a:tailEnd/>
          </a:ln>
        </p:spPr>
      </p:pic>
      <p:pic>
        <p:nvPicPr>
          <p:cNvPr id="30722" name="13 Imagen"/>
          <p:cNvPicPr>
            <a:picLocks noChangeAspect="1"/>
          </p:cNvPicPr>
          <p:nvPr/>
        </p:nvPicPr>
        <p:blipFill>
          <a:blip r:embed="rId4"/>
          <a:srcRect/>
          <a:stretch>
            <a:fillRect/>
          </a:stretch>
        </p:blipFill>
        <p:spPr bwMode="auto">
          <a:xfrm>
            <a:off x="3246438" y="1989138"/>
            <a:ext cx="2693987" cy="2951162"/>
          </a:xfrm>
          <a:prstGeom prst="rect">
            <a:avLst/>
          </a:prstGeom>
          <a:noFill/>
          <a:ln w="9525">
            <a:noFill/>
            <a:miter lim="800000"/>
            <a:headEnd/>
            <a:tailEnd/>
          </a:ln>
        </p:spPr>
      </p:pic>
      <p:pic>
        <p:nvPicPr>
          <p:cNvPr id="30723" name="14 Imagen"/>
          <p:cNvPicPr>
            <a:picLocks noChangeAspect="1"/>
          </p:cNvPicPr>
          <p:nvPr/>
        </p:nvPicPr>
        <p:blipFill>
          <a:blip r:embed="rId5"/>
          <a:srcRect/>
          <a:stretch>
            <a:fillRect/>
          </a:stretch>
        </p:blipFill>
        <p:spPr bwMode="auto">
          <a:xfrm>
            <a:off x="6199188" y="1989138"/>
            <a:ext cx="2693987" cy="2951162"/>
          </a:xfrm>
          <a:prstGeom prst="rect">
            <a:avLst/>
          </a:prstGeom>
          <a:noFill/>
          <a:ln w="9525">
            <a:noFill/>
            <a:miter lim="800000"/>
            <a:headEnd/>
            <a:tailEnd/>
          </a:ln>
        </p:spPr>
      </p:pic>
      <p:sp>
        <p:nvSpPr>
          <p:cNvPr id="30724" name="3 CuadroTexto"/>
          <p:cNvSpPr txBox="1">
            <a:spLocks noChangeArrowheads="1"/>
          </p:cNvSpPr>
          <p:nvPr/>
        </p:nvSpPr>
        <p:spPr bwMode="auto">
          <a:xfrm>
            <a:off x="179388" y="188913"/>
            <a:ext cx="8329612" cy="461962"/>
          </a:xfrm>
          <a:prstGeom prst="rect">
            <a:avLst/>
          </a:prstGeom>
          <a:noFill/>
          <a:ln w="9525">
            <a:noFill/>
            <a:miter lim="800000"/>
            <a:headEnd/>
            <a:tailEnd/>
          </a:ln>
        </p:spPr>
        <p:txBody>
          <a:bodyPr wrap="none">
            <a:spAutoFit/>
          </a:bodyPr>
          <a:lstStyle/>
          <a:p>
            <a:r>
              <a:rPr lang="es-ES" sz="2400" b="1" i="1">
                <a:latin typeface="Calibri" pitchFamily="34" charset="0"/>
              </a:rPr>
              <a:t>Spatial Distributions of Measured and Modelled Trends - WNOx </a:t>
            </a:r>
          </a:p>
        </p:txBody>
      </p:sp>
      <p:sp>
        <p:nvSpPr>
          <p:cNvPr id="30725" name="4 CuadroTexto"/>
          <p:cNvSpPr txBox="1">
            <a:spLocks noChangeArrowheads="1"/>
          </p:cNvSpPr>
          <p:nvPr/>
        </p:nvSpPr>
        <p:spPr bwMode="auto">
          <a:xfrm>
            <a:off x="1028700" y="1412875"/>
            <a:ext cx="1239838" cy="461963"/>
          </a:xfrm>
          <a:prstGeom prst="rect">
            <a:avLst/>
          </a:prstGeom>
          <a:noFill/>
          <a:ln w="9525">
            <a:noFill/>
            <a:miter lim="800000"/>
            <a:headEnd/>
            <a:tailEnd/>
          </a:ln>
        </p:spPr>
        <p:txBody>
          <a:bodyPr wrap="none">
            <a:spAutoFit/>
          </a:bodyPr>
          <a:lstStyle/>
          <a:p>
            <a:r>
              <a:rPr lang="es-ES" sz="2400" b="1" i="1">
                <a:latin typeface="Calibri" pitchFamily="34" charset="0"/>
              </a:rPr>
              <a:t>Chimere</a:t>
            </a:r>
          </a:p>
        </p:txBody>
      </p:sp>
      <p:sp>
        <p:nvSpPr>
          <p:cNvPr id="30726" name="5 CuadroTexto"/>
          <p:cNvSpPr txBox="1">
            <a:spLocks noChangeArrowheads="1"/>
          </p:cNvSpPr>
          <p:nvPr/>
        </p:nvSpPr>
        <p:spPr bwMode="auto">
          <a:xfrm>
            <a:off x="3563938" y="1412875"/>
            <a:ext cx="2001837" cy="461963"/>
          </a:xfrm>
          <a:prstGeom prst="rect">
            <a:avLst/>
          </a:prstGeom>
          <a:noFill/>
          <a:ln w="9525">
            <a:noFill/>
            <a:miter lim="800000"/>
            <a:headEnd/>
            <a:tailEnd/>
          </a:ln>
        </p:spPr>
        <p:txBody>
          <a:bodyPr wrap="none">
            <a:spAutoFit/>
          </a:bodyPr>
          <a:lstStyle/>
          <a:p>
            <a:r>
              <a:rPr lang="es-ES" sz="2400" b="1" i="1">
                <a:latin typeface="Calibri" pitchFamily="34" charset="0"/>
              </a:rPr>
              <a:t>EMEP MSC-W </a:t>
            </a:r>
          </a:p>
        </p:txBody>
      </p:sp>
      <p:sp>
        <p:nvSpPr>
          <p:cNvPr id="30727" name="7 CuadroTexto"/>
          <p:cNvSpPr txBox="1">
            <a:spLocks noChangeArrowheads="1"/>
          </p:cNvSpPr>
          <p:nvPr/>
        </p:nvSpPr>
        <p:spPr bwMode="auto">
          <a:xfrm>
            <a:off x="6726238" y="1412875"/>
            <a:ext cx="1662112" cy="461963"/>
          </a:xfrm>
          <a:prstGeom prst="rect">
            <a:avLst/>
          </a:prstGeom>
          <a:noFill/>
          <a:ln w="9525">
            <a:noFill/>
            <a:miter lim="800000"/>
            <a:headEnd/>
            <a:tailEnd/>
          </a:ln>
        </p:spPr>
        <p:txBody>
          <a:bodyPr wrap="none">
            <a:spAutoFit/>
          </a:bodyPr>
          <a:lstStyle/>
          <a:p>
            <a:r>
              <a:rPr lang="es-ES" sz="2400" b="1" i="1">
                <a:latin typeface="Calibri" pitchFamily="34" charset="0"/>
              </a:rPr>
              <a:t>Lotos-Euros</a:t>
            </a:r>
          </a:p>
        </p:txBody>
      </p:sp>
      <p:pic>
        <p:nvPicPr>
          <p:cNvPr id="30728" name="Picture 2"/>
          <p:cNvPicPr>
            <a:picLocks noChangeAspect="1" noChangeArrowheads="1"/>
          </p:cNvPicPr>
          <p:nvPr/>
        </p:nvPicPr>
        <p:blipFill>
          <a:blip r:embed="rId6"/>
          <a:srcRect/>
          <a:stretch>
            <a:fillRect/>
          </a:stretch>
        </p:blipFill>
        <p:spPr bwMode="auto">
          <a:xfrm>
            <a:off x="3851275" y="5157788"/>
            <a:ext cx="1485900" cy="153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8 Imagen"/>
          <p:cNvPicPr>
            <a:picLocks noChangeAspect="1"/>
          </p:cNvPicPr>
          <p:nvPr/>
        </p:nvPicPr>
        <p:blipFill>
          <a:blip r:embed="rId3"/>
          <a:srcRect/>
          <a:stretch>
            <a:fillRect/>
          </a:stretch>
        </p:blipFill>
        <p:spPr bwMode="auto">
          <a:xfrm>
            <a:off x="293688" y="1989138"/>
            <a:ext cx="2693987" cy="2951162"/>
          </a:xfrm>
          <a:prstGeom prst="rect">
            <a:avLst/>
          </a:prstGeom>
          <a:noFill/>
          <a:ln w="9525">
            <a:noFill/>
            <a:miter lim="800000"/>
            <a:headEnd/>
            <a:tailEnd/>
          </a:ln>
        </p:spPr>
      </p:pic>
      <p:pic>
        <p:nvPicPr>
          <p:cNvPr id="32770" name="9 Imagen"/>
          <p:cNvPicPr>
            <a:picLocks noChangeAspect="1"/>
          </p:cNvPicPr>
          <p:nvPr/>
        </p:nvPicPr>
        <p:blipFill>
          <a:blip r:embed="rId4"/>
          <a:srcRect/>
          <a:stretch>
            <a:fillRect/>
          </a:stretch>
        </p:blipFill>
        <p:spPr bwMode="auto">
          <a:xfrm>
            <a:off x="3246438" y="1989138"/>
            <a:ext cx="2693987" cy="2951162"/>
          </a:xfrm>
          <a:prstGeom prst="rect">
            <a:avLst/>
          </a:prstGeom>
          <a:noFill/>
          <a:ln w="9525">
            <a:noFill/>
            <a:miter lim="800000"/>
            <a:headEnd/>
            <a:tailEnd/>
          </a:ln>
        </p:spPr>
      </p:pic>
      <p:pic>
        <p:nvPicPr>
          <p:cNvPr id="32771" name="10 Imagen"/>
          <p:cNvPicPr>
            <a:picLocks noChangeAspect="1"/>
          </p:cNvPicPr>
          <p:nvPr/>
        </p:nvPicPr>
        <p:blipFill>
          <a:blip r:embed="rId5"/>
          <a:srcRect/>
          <a:stretch>
            <a:fillRect/>
          </a:stretch>
        </p:blipFill>
        <p:spPr bwMode="auto">
          <a:xfrm>
            <a:off x="6199188" y="1989138"/>
            <a:ext cx="2693987" cy="2951162"/>
          </a:xfrm>
          <a:prstGeom prst="rect">
            <a:avLst/>
          </a:prstGeom>
          <a:noFill/>
          <a:ln w="9525">
            <a:noFill/>
            <a:miter lim="800000"/>
            <a:headEnd/>
            <a:tailEnd/>
          </a:ln>
        </p:spPr>
      </p:pic>
      <p:sp>
        <p:nvSpPr>
          <p:cNvPr id="32772" name="3 CuadroTexto"/>
          <p:cNvSpPr txBox="1">
            <a:spLocks noChangeArrowheads="1"/>
          </p:cNvSpPr>
          <p:nvPr/>
        </p:nvSpPr>
        <p:spPr bwMode="auto">
          <a:xfrm>
            <a:off x="179388" y="188913"/>
            <a:ext cx="8329612" cy="461962"/>
          </a:xfrm>
          <a:prstGeom prst="rect">
            <a:avLst/>
          </a:prstGeom>
          <a:noFill/>
          <a:ln w="9525">
            <a:noFill/>
            <a:miter lim="800000"/>
            <a:headEnd/>
            <a:tailEnd/>
          </a:ln>
        </p:spPr>
        <p:txBody>
          <a:bodyPr wrap="none">
            <a:spAutoFit/>
          </a:bodyPr>
          <a:lstStyle/>
          <a:p>
            <a:r>
              <a:rPr lang="es-ES" sz="2400" b="1" i="1">
                <a:latin typeface="Calibri" pitchFamily="34" charset="0"/>
              </a:rPr>
              <a:t>Spatial Distributions of Measured and Modelled Trends - WNHx </a:t>
            </a:r>
          </a:p>
        </p:txBody>
      </p:sp>
      <p:sp>
        <p:nvSpPr>
          <p:cNvPr id="32773" name="4 CuadroTexto"/>
          <p:cNvSpPr txBox="1">
            <a:spLocks noChangeArrowheads="1"/>
          </p:cNvSpPr>
          <p:nvPr/>
        </p:nvSpPr>
        <p:spPr bwMode="auto">
          <a:xfrm>
            <a:off x="1028700" y="1412875"/>
            <a:ext cx="1239838" cy="461963"/>
          </a:xfrm>
          <a:prstGeom prst="rect">
            <a:avLst/>
          </a:prstGeom>
          <a:noFill/>
          <a:ln w="9525">
            <a:noFill/>
            <a:miter lim="800000"/>
            <a:headEnd/>
            <a:tailEnd/>
          </a:ln>
        </p:spPr>
        <p:txBody>
          <a:bodyPr wrap="none">
            <a:spAutoFit/>
          </a:bodyPr>
          <a:lstStyle/>
          <a:p>
            <a:r>
              <a:rPr lang="es-ES" sz="2400" b="1" i="1">
                <a:latin typeface="Calibri" pitchFamily="34" charset="0"/>
              </a:rPr>
              <a:t>Chimere</a:t>
            </a:r>
          </a:p>
        </p:txBody>
      </p:sp>
      <p:sp>
        <p:nvSpPr>
          <p:cNvPr id="32774" name="5 CuadroTexto"/>
          <p:cNvSpPr txBox="1">
            <a:spLocks noChangeArrowheads="1"/>
          </p:cNvSpPr>
          <p:nvPr/>
        </p:nvSpPr>
        <p:spPr bwMode="auto">
          <a:xfrm>
            <a:off x="3563938" y="1412875"/>
            <a:ext cx="2001837" cy="461963"/>
          </a:xfrm>
          <a:prstGeom prst="rect">
            <a:avLst/>
          </a:prstGeom>
          <a:noFill/>
          <a:ln w="9525">
            <a:noFill/>
            <a:miter lim="800000"/>
            <a:headEnd/>
            <a:tailEnd/>
          </a:ln>
        </p:spPr>
        <p:txBody>
          <a:bodyPr wrap="none">
            <a:spAutoFit/>
          </a:bodyPr>
          <a:lstStyle/>
          <a:p>
            <a:r>
              <a:rPr lang="es-ES" sz="2400" b="1" i="1">
                <a:latin typeface="Calibri" pitchFamily="34" charset="0"/>
              </a:rPr>
              <a:t>EMEP MSC-W </a:t>
            </a:r>
          </a:p>
        </p:txBody>
      </p:sp>
      <p:sp>
        <p:nvSpPr>
          <p:cNvPr id="32775" name="7 CuadroTexto"/>
          <p:cNvSpPr txBox="1">
            <a:spLocks noChangeArrowheads="1"/>
          </p:cNvSpPr>
          <p:nvPr/>
        </p:nvSpPr>
        <p:spPr bwMode="auto">
          <a:xfrm>
            <a:off x="6726238" y="1412875"/>
            <a:ext cx="1662112" cy="461963"/>
          </a:xfrm>
          <a:prstGeom prst="rect">
            <a:avLst/>
          </a:prstGeom>
          <a:noFill/>
          <a:ln w="9525">
            <a:noFill/>
            <a:miter lim="800000"/>
            <a:headEnd/>
            <a:tailEnd/>
          </a:ln>
        </p:spPr>
        <p:txBody>
          <a:bodyPr wrap="none">
            <a:spAutoFit/>
          </a:bodyPr>
          <a:lstStyle/>
          <a:p>
            <a:r>
              <a:rPr lang="es-ES" sz="2400" b="1" i="1">
                <a:latin typeface="Calibri" pitchFamily="34" charset="0"/>
              </a:rPr>
              <a:t>Lotos-Euros</a:t>
            </a:r>
          </a:p>
        </p:txBody>
      </p:sp>
      <p:pic>
        <p:nvPicPr>
          <p:cNvPr id="32776" name="Picture 2"/>
          <p:cNvPicPr>
            <a:picLocks noChangeAspect="1" noChangeArrowheads="1"/>
          </p:cNvPicPr>
          <p:nvPr/>
        </p:nvPicPr>
        <p:blipFill>
          <a:blip r:embed="rId6"/>
          <a:srcRect/>
          <a:stretch>
            <a:fillRect/>
          </a:stretch>
        </p:blipFill>
        <p:spPr bwMode="auto">
          <a:xfrm>
            <a:off x="3851275" y="5157788"/>
            <a:ext cx="1485900" cy="153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8 Imagen"/>
          <p:cNvPicPr>
            <a:picLocks noChangeAspect="1"/>
          </p:cNvPicPr>
          <p:nvPr/>
        </p:nvPicPr>
        <p:blipFill>
          <a:blip r:embed="rId3"/>
          <a:srcRect/>
          <a:stretch>
            <a:fillRect/>
          </a:stretch>
        </p:blipFill>
        <p:spPr bwMode="auto">
          <a:xfrm>
            <a:off x="293688" y="1989138"/>
            <a:ext cx="2693987" cy="2951162"/>
          </a:xfrm>
          <a:prstGeom prst="rect">
            <a:avLst/>
          </a:prstGeom>
          <a:noFill/>
          <a:ln w="9525">
            <a:noFill/>
            <a:miter lim="800000"/>
            <a:headEnd/>
            <a:tailEnd/>
          </a:ln>
        </p:spPr>
      </p:pic>
      <p:pic>
        <p:nvPicPr>
          <p:cNvPr id="34818" name="9 Imagen"/>
          <p:cNvPicPr>
            <a:picLocks noChangeAspect="1"/>
          </p:cNvPicPr>
          <p:nvPr/>
        </p:nvPicPr>
        <p:blipFill>
          <a:blip r:embed="rId4"/>
          <a:srcRect/>
          <a:stretch>
            <a:fillRect/>
          </a:stretch>
        </p:blipFill>
        <p:spPr bwMode="auto">
          <a:xfrm>
            <a:off x="3246438" y="1989138"/>
            <a:ext cx="2693987" cy="2951162"/>
          </a:xfrm>
          <a:prstGeom prst="rect">
            <a:avLst/>
          </a:prstGeom>
          <a:noFill/>
          <a:ln w="9525">
            <a:noFill/>
            <a:miter lim="800000"/>
            <a:headEnd/>
            <a:tailEnd/>
          </a:ln>
        </p:spPr>
      </p:pic>
      <p:pic>
        <p:nvPicPr>
          <p:cNvPr id="34819" name="10 Imagen"/>
          <p:cNvPicPr>
            <a:picLocks noChangeAspect="1"/>
          </p:cNvPicPr>
          <p:nvPr/>
        </p:nvPicPr>
        <p:blipFill>
          <a:blip r:embed="rId5"/>
          <a:srcRect/>
          <a:stretch>
            <a:fillRect/>
          </a:stretch>
        </p:blipFill>
        <p:spPr bwMode="auto">
          <a:xfrm>
            <a:off x="6199188" y="1989138"/>
            <a:ext cx="2693987" cy="2951162"/>
          </a:xfrm>
          <a:prstGeom prst="rect">
            <a:avLst/>
          </a:prstGeom>
          <a:noFill/>
          <a:ln w="9525">
            <a:noFill/>
            <a:miter lim="800000"/>
            <a:headEnd/>
            <a:tailEnd/>
          </a:ln>
        </p:spPr>
      </p:pic>
      <p:pic>
        <p:nvPicPr>
          <p:cNvPr id="34820" name="Picture 5"/>
          <p:cNvPicPr>
            <a:picLocks noChangeAspect="1" noChangeArrowheads="1"/>
          </p:cNvPicPr>
          <p:nvPr/>
        </p:nvPicPr>
        <p:blipFill>
          <a:blip r:embed="rId6"/>
          <a:srcRect/>
          <a:stretch>
            <a:fillRect/>
          </a:stretch>
        </p:blipFill>
        <p:spPr bwMode="auto">
          <a:xfrm>
            <a:off x="3851275" y="5157788"/>
            <a:ext cx="1485900" cy="1533525"/>
          </a:xfrm>
          <a:prstGeom prst="rect">
            <a:avLst/>
          </a:prstGeom>
          <a:noFill/>
          <a:ln w="9525">
            <a:noFill/>
            <a:miter lim="800000"/>
            <a:headEnd/>
            <a:tailEnd/>
          </a:ln>
        </p:spPr>
      </p:pic>
      <p:sp>
        <p:nvSpPr>
          <p:cNvPr id="34821" name="3 CuadroTexto"/>
          <p:cNvSpPr txBox="1">
            <a:spLocks noChangeArrowheads="1"/>
          </p:cNvSpPr>
          <p:nvPr/>
        </p:nvSpPr>
        <p:spPr bwMode="auto">
          <a:xfrm>
            <a:off x="179388" y="188913"/>
            <a:ext cx="8329612" cy="461962"/>
          </a:xfrm>
          <a:prstGeom prst="rect">
            <a:avLst/>
          </a:prstGeom>
          <a:noFill/>
          <a:ln w="9525">
            <a:noFill/>
            <a:miter lim="800000"/>
            <a:headEnd/>
            <a:tailEnd/>
          </a:ln>
        </p:spPr>
        <p:txBody>
          <a:bodyPr wrap="none">
            <a:spAutoFit/>
          </a:bodyPr>
          <a:lstStyle/>
          <a:p>
            <a:r>
              <a:rPr lang="es-ES" sz="2400" b="1" i="1">
                <a:latin typeface="Calibri" pitchFamily="34" charset="0"/>
              </a:rPr>
              <a:t>Spatial Distributions of Measured and Modelled Trends - WSOx </a:t>
            </a:r>
          </a:p>
        </p:txBody>
      </p:sp>
      <p:sp>
        <p:nvSpPr>
          <p:cNvPr id="34822" name="4 CuadroTexto"/>
          <p:cNvSpPr txBox="1">
            <a:spLocks noChangeArrowheads="1"/>
          </p:cNvSpPr>
          <p:nvPr/>
        </p:nvSpPr>
        <p:spPr bwMode="auto">
          <a:xfrm>
            <a:off x="1028700" y="1412875"/>
            <a:ext cx="1239838" cy="461963"/>
          </a:xfrm>
          <a:prstGeom prst="rect">
            <a:avLst/>
          </a:prstGeom>
          <a:noFill/>
          <a:ln w="9525">
            <a:noFill/>
            <a:miter lim="800000"/>
            <a:headEnd/>
            <a:tailEnd/>
          </a:ln>
        </p:spPr>
        <p:txBody>
          <a:bodyPr wrap="none">
            <a:spAutoFit/>
          </a:bodyPr>
          <a:lstStyle/>
          <a:p>
            <a:r>
              <a:rPr lang="es-ES" sz="2400" b="1" i="1">
                <a:latin typeface="Calibri" pitchFamily="34" charset="0"/>
              </a:rPr>
              <a:t>Chimere</a:t>
            </a:r>
          </a:p>
        </p:txBody>
      </p:sp>
      <p:sp>
        <p:nvSpPr>
          <p:cNvPr id="34823" name="5 CuadroTexto"/>
          <p:cNvSpPr txBox="1">
            <a:spLocks noChangeArrowheads="1"/>
          </p:cNvSpPr>
          <p:nvPr/>
        </p:nvSpPr>
        <p:spPr bwMode="auto">
          <a:xfrm>
            <a:off x="3563938" y="1412875"/>
            <a:ext cx="2001837" cy="461963"/>
          </a:xfrm>
          <a:prstGeom prst="rect">
            <a:avLst/>
          </a:prstGeom>
          <a:noFill/>
          <a:ln w="9525">
            <a:noFill/>
            <a:miter lim="800000"/>
            <a:headEnd/>
            <a:tailEnd/>
          </a:ln>
        </p:spPr>
        <p:txBody>
          <a:bodyPr wrap="none">
            <a:spAutoFit/>
          </a:bodyPr>
          <a:lstStyle/>
          <a:p>
            <a:r>
              <a:rPr lang="es-ES" sz="2400" b="1" i="1">
                <a:latin typeface="Calibri" pitchFamily="34" charset="0"/>
              </a:rPr>
              <a:t>EMEP MSC-W </a:t>
            </a:r>
          </a:p>
        </p:txBody>
      </p:sp>
      <p:sp>
        <p:nvSpPr>
          <p:cNvPr id="34824" name="7 CuadroTexto"/>
          <p:cNvSpPr txBox="1">
            <a:spLocks noChangeArrowheads="1"/>
          </p:cNvSpPr>
          <p:nvPr/>
        </p:nvSpPr>
        <p:spPr bwMode="auto">
          <a:xfrm>
            <a:off x="6726238" y="1412875"/>
            <a:ext cx="1662112" cy="461963"/>
          </a:xfrm>
          <a:prstGeom prst="rect">
            <a:avLst/>
          </a:prstGeom>
          <a:noFill/>
          <a:ln w="9525">
            <a:noFill/>
            <a:miter lim="800000"/>
            <a:headEnd/>
            <a:tailEnd/>
          </a:ln>
        </p:spPr>
        <p:txBody>
          <a:bodyPr wrap="none">
            <a:spAutoFit/>
          </a:bodyPr>
          <a:lstStyle/>
          <a:p>
            <a:r>
              <a:rPr lang="es-ES" sz="2400" b="1" i="1">
                <a:latin typeface="Calibri" pitchFamily="34" charset="0"/>
              </a:rPr>
              <a:t>Lotos-Euros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3 CuadroTexto"/>
          <p:cNvSpPr txBox="1">
            <a:spLocks noChangeArrowheads="1"/>
          </p:cNvSpPr>
          <p:nvPr/>
        </p:nvSpPr>
        <p:spPr bwMode="auto">
          <a:xfrm>
            <a:off x="179388" y="188913"/>
            <a:ext cx="6419850"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Relative Trends</a:t>
            </a:r>
          </a:p>
        </p:txBody>
      </p:sp>
      <p:pic>
        <p:nvPicPr>
          <p:cNvPr id="9225" name="Picture 9"/>
          <p:cNvPicPr>
            <a:picLocks noChangeAspect="1" noChangeArrowheads="1"/>
          </p:cNvPicPr>
          <p:nvPr/>
        </p:nvPicPr>
        <p:blipFill>
          <a:blip r:embed="rId3"/>
          <a:srcRect/>
          <a:stretch>
            <a:fillRect/>
          </a:stretch>
        </p:blipFill>
        <p:spPr bwMode="auto">
          <a:xfrm>
            <a:off x="179388" y="1412875"/>
            <a:ext cx="2889250" cy="4140200"/>
          </a:xfrm>
          <a:prstGeom prst="rect">
            <a:avLst/>
          </a:prstGeom>
          <a:noFill/>
          <a:ln w="9525">
            <a:noFill/>
            <a:miter lim="800000"/>
            <a:headEnd/>
            <a:tailEnd/>
          </a:ln>
        </p:spPr>
      </p:pic>
      <p:pic>
        <p:nvPicPr>
          <p:cNvPr id="9226" name="Picture 10"/>
          <p:cNvPicPr>
            <a:picLocks noChangeAspect="1" noChangeArrowheads="1"/>
          </p:cNvPicPr>
          <p:nvPr/>
        </p:nvPicPr>
        <p:blipFill>
          <a:blip r:embed="rId4"/>
          <a:srcRect/>
          <a:stretch>
            <a:fillRect/>
          </a:stretch>
        </p:blipFill>
        <p:spPr bwMode="auto">
          <a:xfrm>
            <a:off x="3122613" y="1412875"/>
            <a:ext cx="2889250" cy="4140200"/>
          </a:xfrm>
          <a:prstGeom prst="rect">
            <a:avLst/>
          </a:prstGeom>
          <a:noFill/>
          <a:ln w="9525">
            <a:noFill/>
            <a:miter lim="800000"/>
            <a:headEnd/>
            <a:tailEnd/>
          </a:ln>
        </p:spPr>
      </p:pic>
      <p:pic>
        <p:nvPicPr>
          <p:cNvPr id="9227" name="Picture 11"/>
          <p:cNvPicPr>
            <a:picLocks noChangeAspect="1" noChangeArrowheads="1"/>
          </p:cNvPicPr>
          <p:nvPr/>
        </p:nvPicPr>
        <p:blipFill>
          <a:blip r:embed="rId5"/>
          <a:srcRect/>
          <a:stretch>
            <a:fillRect/>
          </a:stretch>
        </p:blipFill>
        <p:spPr bwMode="auto">
          <a:xfrm>
            <a:off x="6075363" y="1412875"/>
            <a:ext cx="2889250" cy="414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3 CuadroTexto"/>
          <p:cNvSpPr txBox="1">
            <a:spLocks noChangeArrowheads="1"/>
          </p:cNvSpPr>
          <p:nvPr/>
        </p:nvSpPr>
        <p:spPr bwMode="auto">
          <a:xfrm>
            <a:off x="179388" y="188913"/>
            <a:ext cx="795813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Relative vs. Absolute Trends</a:t>
            </a:r>
          </a:p>
        </p:txBody>
      </p:sp>
      <p:pic>
        <p:nvPicPr>
          <p:cNvPr id="38914" name="Picture 9"/>
          <p:cNvPicPr>
            <a:picLocks noChangeAspect="1" noChangeArrowheads="1"/>
          </p:cNvPicPr>
          <p:nvPr/>
        </p:nvPicPr>
        <p:blipFill>
          <a:blip r:embed="rId3"/>
          <a:srcRect/>
          <a:stretch>
            <a:fillRect/>
          </a:stretch>
        </p:blipFill>
        <p:spPr bwMode="auto">
          <a:xfrm>
            <a:off x="1692275" y="836613"/>
            <a:ext cx="1909763" cy="2736850"/>
          </a:xfrm>
          <a:prstGeom prst="rect">
            <a:avLst/>
          </a:prstGeom>
          <a:noFill/>
          <a:ln w="9525">
            <a:noFill/>
            <a:miter lim="800000"/>
            <a:headEnd/>
            <a:tailEnd/>
          </a:ln>
        </p:spPr>
      </p:pic>
      <p:pic>
        <p:nvPicPr>
          <p:cNvPr id="38915" name="Picture 10"/>
          <p:cNvPicPr>
            <a:picLocks noChangeAspect="1" noChangeArrowheads="1"/>
          </p:cNvPicPr>
          <p:nvPr/>
        </p:nvPicPr>
        <p:blipFill>
          <a:blip r:embed="rId4"/>
          <a:srcRect/>
          <a:stretch>
            <a:fillRect/>
          </a:stretch>
        </p:blipFill>
        <p:spPr bwMode="auto">
          <a:xfrm>
            <a:off x="3636963" y="836613"/>
            <a:ext cx="1909762" cy="2736850"/>
          </a:xfrm>
          <a:prstGeom prst="rect">
            <a:avLst/>
          </a:prstGeom>
          <a:noFill/>
          <a:ln w="9525">
            <a:noFill/>
            <a:miter lim="800000"/>
            <a:headEnd/>
            <a:tailEnd/>
          </a:ln>
        </p:spPr>
      </p:pic>
      <p:pic>
        <p:nvPicPr>
          <p:cNvPr id="38916" name="Picture 11"/>
          <p:cNvPicPr>
            <a:picLocks noChangeAspect="1" noChangeArrowheads="1"/>
          </p:cNvPicPr>
          <p:nvPr/>
        </p:nvPicPr>
        <p:blipFill>
          <a:blip r:embed="rId5"/>
          <a:srcRect/>
          <a:stretch>
            <a:fillRect/>
          </a:stretch>
        </p:blipFill>
        <p:spPr bwMode="auto">
          <a:xfrm>
            <a:off x="5588000" y="836613"/>
            <a:ext cx="1909763" cy="2736850"/>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1763713" y="3789363"/>
            <a:ext cx="1871662" cy="2735262"/>
          </a:xfrm>
          <a:prstGeom prst="rect">
            <a:avLst/>
          </a:prstGeom>
          <a:noFill/>
          <a:ln w="9525">
            <a:noFill/>
            <a:miter lim="800000"/>
            <a:headEnd/>
            <a:tailEnd/>
          </a:ln>
        </p:spPr>
      </p:pic>
      <p:pic>
        <p:nvPicPr>
          <p:cNvPr id="2054" name="Picture 6"/>
          <p:cNvPicPr>
            <a:picLocks noChangeAspect="1" noChangeArrowheads="1"/>
          </p:cNvPicPr>
          <p:nvPr/>
        </p:nvPicPr>
        <p:blipFill>
          <a:blip r:embed="rId7"/>
          <a:srcRect/>
          <a:stretch>
            <a:fillRect/>
          </a:stretch>
        </p:blipFill>
        <p:spPr bwMode="auto">
          <a:xfrm>
            <a:off x="3708400" y="3789363"/>
            <a:ext cx="1871663" cy="2735262"/>
          </a:xfrm>
          <a:prstGeom prst="rect">
            <a:avLst/>
          </a:prstGeom>
          <a:noFill/>
          <a:ln w="9525">
            <a:noFill/>
            <a:miter lim="800000"/>
            <a:headEnd/>
            <a:tailEnd/>
          </a:ln>
        </p:spPr>
      </p:pic>
      <p:pic>
        <p:nvPicPr>
          <p:cNvPr id="2055" name="Picture 7"/>
          <p:cNvPicPr>
            <a:picLocks noChangeAspect="1" noChangeArrowheads="1"/>
          </p:cNvPicPr>
          <p:nvPr/>
        </p:nvPicPr>
        <p:blipFill>
          <a:blip r:embed="rId8"/>
          <a:srcRect/>
          <a:stretch>
            <a:fillRect/>
          </a:stretch>
        </p:blipFill>
        <p:spPr bwMode="auto">
          <a:xfrm>
            <a:off x="5651500" y="3789363"/>
            <a:ext cx="1871663" cy="2735262"/>
          </a:xfrm>
          <a:prstGeom prst="rect">
            <a:avLst/>
          </a:prstGeom>
          <a:noFill/>
          <a:ln w="9525">
            <a:noFill/>
            <a:miter lim="800000"/>
            <a:headEnd/>
            <a:tailEnd/>
          </a:ln>
        </p:spPr>
      </p:pic>
      <p:sp>
        <p:nvSpPr>
          <p:cNvPr id="38920" name="13 Rectángulo"/>
          <p:cNvSpPr>
            <a:spLocks noChangeArrowheads="1"/>
          </p:cNvSpPr>
          <p:nvPr/>
        </p:nvSpPr>
        <p:spPr bwMode="auto">
          <a:xfrm>
            <a:off x="179388" y="1628775"/>
            <a:ext cx="1274762" cy="646113"/>
          </a:xfrm>
          <a:prstGeom prst="rect">
            <a:avLst/>
          </a:prstGeom>
          <a:noFill/>
          <a:ln w="9525">
            <a:noFill/>
            <a:miter lim="800000"/>
            <a:headEnd/>
            <a:tailEnd/>
          </a:ln>
        </p:spPr>
        <p:txBody>
          <a:bodyPr>
            <a:spAutoFit/>
          </a:bodyPr>
          <a:lstStyle/>
          <a:p>
            <a:pPr algn="ctr"/>
            <a:r>
              <a:rPr lang="es-ES" b="1" i="1">
                <a:latin typeface="Calibri" pitchFamily="34" charset="0"/>
              </a:rPr>
              <a:t>Relative Trends</a:t>
            </a:r>
          </a:p>
        </p:txBody>
      </p:sp>
      <p:sp>
        <p:nvSpPr>
          <p:cNvPr id="15" name="14 Rectángulo"/>
          <p:cNvSpPr>
            <a:spLocks noChangeArrowheads="1"/>
          </p:cNvSpPr>
          <p:nvPr/>
        </p:nvSpPr>
        <p:spPr bwMode="auto">
          <a:xfrm>
            <a:off x="179388" y="4797425"/>
            <a:ext cx="1274762" cy="646113"/>
          </a:xfrm>
          <a:prstGeom prst="rect">
            <a:avLst/>
          </a:prstGeom>
          <a:noFill/>
          <a:ln w="9525">
            <a:noFill/>
            <a:miter lim="800000"/>
            <a:headEnd/>
            <a:tailEnd/>
          </a:ln>
        </p:spPr>
        <p:txBody>
          <a:bodyPr>
            <a:spAutoFit/>
          </a:bodyPr>
          <a:lstStyle/>
          <a:p>
            <a:pPr algn="ctr"/>
            <a:r>
              <a:rPr lang="es-ES" b="1" i="1">
                <a:latin typeface="Calibri" pitchFamily="34" charset="0"/>
              </a:rPr>
              <a:t>Absolute Trends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50825" y="836613"/>
            <a:ext cx="3816350" cy="3024187"/>
          </a:xfrm>
          <a:prstGeom prst="rect">
            <a:avLst/>
          </a:prstGeom>
          <a:noFill/>
          <a:ln w="9525">
            <a:noFill/>
            <a:miter lim="800000"/>
            <a:headEnd/>
            <a:tailEnd/>
          </a:ln>
        </p:spPr>
      </p:pic>
      <p:pic>
        <p:nvPicPr>
          <p:cNvPr id="4101" name="Picture 5"/>
          <p:cNvPicPr>
            <a:picLocks noChangeAspect="1" noChangeArrowheads="1"/>
          </p:cNvPicPr>
          <p:nvPr/>
        </p:nvPicPr>
        <p:blipFill>
          <a:blip r:embed="rId4"/>
          <a:srcRect/>
          <a:stretch>
            <a:fillRect/>
          </a:stretch>
        </p:blipFill>
        <p:spPr bwMode="auto">
          <a:xfrm>
            <a:off x="2754313" y="3716338"/>
            <a:ext cx="3833812" cy="3024187"/>
          </a:xfrm>
          <a:prstGeom prst="rect">
            <a:avLst/>
          </a:prstGeom>
          <a:noFill/>
          <a:ln w="9525">
            <a:noFill/>
            <a:miter lim="800000"/>
            <a:headEnd/>
            <a:tailEnd/>
          </a:ln>
        </p:spPr>
      </p:pic>
      <p:sp>
        <p:nvSpPr>
          <p:cNvPr id="40963" name="3 CuadroTexto"/>
          <p:cNvSpPr txBox="1">
            <a:spLocks noChangeArrowheads="1"/>
          </p:cNvSpPr>
          <p:nvPr/>
        </p:nvSpPr>
        <p:spPr bwMode="auto">
          <a:xfrm>
            <a:off x="179388" y="188913"/>
            <a:ext cx="8202612"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Modelled vs Observed Trends</a:t>
            </a:r>
          </a:p>
        </p:txBody>
      </p:sp>
      <p:pic>
        <p:nvPicPr>
          <p:cNvPr id="4100" name="Picture 4"/>
          <p:cNvPicPr>
            <a:picLocks noChangeAspect="1" noChangeArrowheads="1"/>
          </p:cNvPicPr>
          <p:nvPr/>
        </p:nvPicPr>
        <p:blipFill>
          <a:blip r:embed="rId5"/>
          <a:srcRect/>
          <a:stretch>
            <a:fillRect/>
          </a:stretch>
        </p:blipFill>
        <p:spPr bwMode="auto">
          <a:xfrm>
            <a:off x="4986338" y="836613"/>
            <a:ext cx="3833812" cy="30241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CuadroTexto"/>
          <p:cNvSpPr txBox="1">
            <a:spLocks noChangeArrowheads="1"/>
          </p:cNvSpPr>
          <p:nvPr/>
        </p:nvSpPr>
        <p:spPr bwMode="auto">
          <a:xfrm>
            <a:off x="179388" y="188913"/>
            <a:ext cx="8056562" cy="461962"/>
          </a:xfrm>
          <a:prstGeom prst="rect">
            <a:avLst/>
          </a:prstGeom>
          <a:noFill/>
          <a:ln w="9525">
            <a:noFill/>
            <a:miter lim="800000"/>
            <a:headEnd/>
            <a:tailEnd/>
          </a:ln>
        </p:spPr>
        <p:txBody>
          <a:bodyPr wrap="none">
            <a:spAutoFit/>
          </a:bodyPr>
          <a:lstStyle/>
          <a:p>
            <a:r>
              <a:rPr lang="es-ES" sz="2400" b="1" i="1">
                <a:latin typeface="Calibri" pitchFamily="34" charset="0"/>
              </a:rPr>
              <a:t>Model Performance (All 6 models) – WNOx (1990, 2000, 2010)</a:t>
            </a:r>
          </a:p>
        </p:txBody>
      </p:sp>
      <p:pic>
        <p:nvPicPr>
          <p:cNvPr id="43010" name="Picture 4"/>
          <p:cNvPicPr>
            <a:picLocks noChangeAspect="1" noChangeArrowheads="1"/>
          </p:cNvPicPr>
          <p:nvPr/>
        </p:nvPicPr>
        <p:blipFill>
          <a:blip r:embed="rId3"/>
          <a:srcRect/>
          <a:stretch>
            <a:fillRect/>
          </a:stretch>
        </p:blipFill>
        <p:spPr bwMode="auto">
          <a:xfrm>
            <a:off x="1476375" y="765175"/>
            <a:ext cx="6191250" cy="4267200"/>
          </a:xfrm>
          <a:prstGeom prst="rect">
            <a:avLst/>
          </a:prstGeom>
          <a:noFill/>
          <a:ln w="9525">
            <a:noFill/>
            <a:miter lim="800000"/>
            <a:headEnd/>
            <a:tailEnd/>
          </a:ln>
        </p:spPr>
      </p:pic>
      <p:pic>
        <p:nvPicPr>
          <p:cNvPr id="5" name="Picture 6"/>
          <p:cNvPicPr>
            <a:picLocks noChangeAspect="1" noChangeArrowheads="1"/>
          </p:cNvPicPr>
          <p:nvPr/>
        </p:nvPicPr>
        <p:blipFill>
          <a:blip r:embed="rId4"/>
          <a:srcRect/>
          <a:stretch>
            <a:fillRect/>
          </a:stretch>
        </p:blipFill>
        <p:spPr bwMode="auto">
          <a:xfrm>
            <a:off x="971550" y="4868863"/>
            <a:ext cx="2733675" cy="1638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0242" name="Picture 2"/>
          <p:cNvPicPr>
            <a:picLocks noChangeAspect="1" noChangeArrowheads="1"/>
          </p:cNvPicPr>
          <p:nvPr/>
        </p:nvPicPr>
        <p:blipFill>
          <a:blip r:embed="rId5"/>
          <a:srcRect/>
          <a:stretch>
            <a:fillRect/>
          </a:stretch>
        </p:blipFill>
        <p:spPr bwMode="auto">
          <a:xfrm>
            <a:off x="5143500" y="4868863"/>
            <a:ext cx="2741613" cy="1638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0"/>
          <p:cNvPicPr>
            <a:picLocks noChangeAspect="1" noChangeArrowheads="1"/>
          </p:cNvPicPr>
          <p:nvPr/>
        </p:nvPicPr>
        <p:blipFill>
          <a:blip r:embed="rId3"/>
          <a:srcRect/>
          <a:stretch>
            <a:fillRect/>
          </a:stretch>
        </p:blipFill>
        <p:spPr bwMode="auto">
          <a:xfrm>
            <a:off x="1476375" y="765175"/>
            <a:ext cx="6189663" cy="4265613"/>
          </a:xfrm>
          <a:prstGeom prst="rect">
            <a:avLst/>
          </a:prstGeom>
          <a:noFill/>
          <a:ln w="9525">
            <a:noFill/>
            <a:miter lim="800000"/>
            <a:headEnd/>
            <a:tailEnd/>
          </a:ln>
        </p:spPr>
      </p:pic>
      <p:pic>
        <p:nvPicPr>
          <p:cNvPr id="9225" name="Picture 9"/>
          <p:cNvPicPr>
            <a:picLocks noChangeAspect="1" noChangeArrowheads="1"/>
          </p:cNvPicPr>
          <p:nvPr/>
        </p:nvPicPr>
        <p:blipFill>
          <a:blip r:embed="rId4"/>
          <a:srcRect/>
          <a:stretch>
            <a:fillRect/>
          </a:stretch>
        </p:blipFill>
        <p:spPr bwMode="auto">
          <a:xfrm>
            <a:off x="5148263" y="4868863"/>
            <a:ext cx="2741612" cy="1638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9223" name="Picture 7"/>
          <p:cNvPicPr>
            <a:picLocks noChangeAspect="1" noChangeArrowheads="1"/>
          </p:cNvPicPr>
          <p:nvPr/>
        </p:nvPicPr>
        <p:blipFill>
          <a:blip r:embed="rId5"/>
          <a:srcRect/>
          <a:stretch>
            <a:fillRect/>
          </a:stretch>
        </p:blipFill>
        <p:spPr bwMode="auto">
          <a:xfrm>
            <a:off x="971550" y="4868863"/>
            <a:ext cx="2741613" cy="1638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5060" name="5 CuadroTexto"/>
          <p:cNvSpPr txBox="1">
            <a:spLocks noChangeArrowheads="1"/>
          </p:cNvSpPr>
          <p:nvPr/>
        </p:nvSpPr>
        <p:spPr bwMode="auto">
          <a:xfrm>
            <a:off x="179388" y="188913"/>
            <a:ext cx="8056562" cy="461962"/>
          </a:xfrm>
          <a:prstGeom prst="rect">
            <a:avLst/>
          </a:prstGeom>
          <a:noFill/>
          <a:ln w="9525">
            <a:noFill/>
            <a:miter lim="800000"/>
            <a:headEnd/>
            <a:tailEnd/>
          </a:ln>
        </p:spPr>
        <p:txBody>
          <a:bodyPr wrap="none">
            <a:spAutoFit/>
          </a:bodyPr>
          <a:lstStyle/>
          <a:p>
            <a:r>
              <a:rPr lang="es-ES" sz="2400" b="1" i="1">
                <a:latin typeface="Calibri" pitchFamily="34" charset="0"/>
              </a:rPr>
              <a:t>Model Performance (All 6 models) – WNHx (1990, 2000, 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a:stretch>
            <a:fillRect/>
          </a:stretch>
        </p:blipFill>
        <p:spPr bwMode="auto">
          <a:xfrm>
            <a:off x="1476375" y="765175"/>
            <a:ext cx="6189663" cy="4265613"/>
          </a:xfrm>
          <a:prstGeom prst="rect">
            <a:avLst/>
          </a:prstGeom>
          <a:noFill/>
          <a:ln w="9525">
            <a:noFill/>
            <a:miter lim="800000"/>
            <a:headEnd/>
            <a:tailEnd/>
          </a:ln>
        </p:spPr>
      </p:pic>
      <p:pic>
        <p:nvPicPr>
          <p:cNvPr id="11268" name="Picture 4"/>
          <p:cNvPicPr>
            <a:picLocks noChangeAspect="1" noChangeArrowheads="1"/>
          </p:cNvPicPr>
          <p:nvPr/>
        </p:nvPicPr>
        <p:blipFill>
          <a:blip r:embed="rId4"/>
          <a:srcRect/>
          <a:stretch>
            <a:fillRect/>
          </a:stretch>
        </p:blipFill>
        <p:spPr bwMode="auto">
          <a:xfrm>
            <a:off x="5148263" y="4868863"/>
            <a:ext cx="2741612" cy="1638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1267" name="Picture 3"/>
          <p:cNvPicPr>
            <a:picLocks noChangeAspect="1" noChangeArrowheads="1"/>
          </p:cNvPicPr>
          <p:nvPr/>
        </p:nvPicPr>
        <p:blipFill>
          <a:blip r:embed="rId5"/>
          <a:srcRect/>
          <a:stretch>
            <a:fillRect/>
          </a:stretch>
        </p:blipFill>
        <p:spPr bwMode="auto">
          <a:xfrm>
            <a:off x="971550" y="4868863"/>
            <a:ext cx="2741613" cy="1638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7108" name="5 CuadroTexto"/>
          <p:cNvSpPr txBox="1">
            <a:spLocks noChangeArrowheads="1"/>
          </p:cNvSpPr>
          <p:nvPr/>
        </p:nvSpPr>
        <p:spPr bwMode="auto">
          <a:xfrm>
            <a:off x="179388" y="188913"/>
            <a:ext cx="8056562" cy="461962"/>
          </a:xfrm>
          <a:prstGeom prst="rect">
            <a:avLst/>
          </a:prstGeom>
          <a:noFill/>
          <a:ln w="9525">
            <a:noFill/>
            <a:miter lim="800000"/>
            <a:headEnd/>
            <a:tailEnd/>
          </a:ln>
        </p:spPr>
        <p:txBody>
          <a:bodyPr wrap="none">
            <a:spAutoFit/>
          </a:bodyPr>
          <a:lstStyle/>
          <a:p>
            <a:r>
              <a:rPr lang="es-ES" sz="2400" b="1" i="1">
                <a:latin typeface="Calibri" pitchFamily="34" charset="0"/>
              </a:rPr>
              <a:t>Model Performance (All 6 models) – WSOx (1990, 2000, 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3 CuadroTexto"/>
          <p:cNvSpPr txBox="1">
            <a:spLocks noChangeArrowheads="1"/>
          </p:cNvSpPr>
          <p:nvPr/>
        </p:nvSpPr>
        <p:spPr bwMode="auto">
          <a:xfrm>
            <a:off x="179388" y="188913"/>
            <a:ext cx="2743200" cy="461962"/>
          </a:xfrm>
          <a:prstGeom prst="rect">
            <a:avLst/>
          </a:prstGeom>
          <a:noFill/>
          <a:ln w="9525">
            <a:noFill/>
            <a:miter lim="800000"/>
            <a:headEnd/>
            <a:tailEnd/>
          </a:ln>
        </p:spPr>
        <p:txBody>
          <a:bodyPr wrap="none">
            <a:spAutoFit/>
          </a:bodyPr>
          <a:lstStyle/>
          <a:p>
            <a:r>
              <a:rPr lang="es-ES" sz="2400" b="1" i="1">
                <a:latin typeface="Calibri" pitchFamily="34" charset="0"/>
              </a:rPr>
              <a:t>Change (1990-2010)</a:t>
            </a:r>
          </a:p>
        </p:txBody>
      </p:sp>
      <p:pic>
        <p:nvPicPr>
          <p:cNvPr id="49154" name="Picture 2"/>
          <p:cNvPicPr>
            <a:picLocks noChangeAspect="1" noChangeArrowheads="1"/>
          </p:cNvPicPr>
          <p:nvPr/>
        </p:nvPicPr>
        <p:blipFill>
          <a:blip r:embed="rId3"/>
          <a:srcRect/>
          <a:stretch>
            <a:fillRect/>
          </a:stretch>
        </p:blipFill>
        <p:spPr bwMode="auto">
          <a:xfrm>
            <a:off x="684213" y="908050"/>
            <a:ext cx="7920037" cy="530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3 CuadroTexto"/>
          <p:cNvSpPr txBox="1">
            <a:spLocks noChangeArrowheads="1"/>
          </p:cNvSpPr>
          <p:nvPr/>
        </p:nvSpPr>
        <p:spPr bwMode="auto">
          <a:xfrm>
            <a:off x="260350" y="323850"/>
            <a:ext cx="1122363" cy="461963"/>
          </a:xfrm>
          <a:prstGeom prst="rect">
            <a:avLst/>
          </a:prstGeom>
          <a:noFill/>
          <a:ln w="9525">
            <a:noFill/>
            <a:miter lim="800000"/>
            <a:headEnd/>
            <a:tailEnd/>
          </a:ln>
        </p:spPr>
        <p:txBody>
          <a:bodyPr wrap="none">
            <a:spAutoFit/>
          </a:bodyPr>
          <a:lstStyle/>
          <a:p>
            <a:r>
              <a:rPr lang="es-ES" sz="2400" b="1" i="1">
                <a:latin typeface="Calibri" pitchFamily="34" charset="0"/>
              </a:rPr>
              <a:t>Outline</a:t>
            </a:r>
          </a:p>
        </p:txBody>
      </p:sp>
      <p:sp>
        <p:nvSpPr>
          <p:cNvPr id="16386" name="2 CuadroTexto"/>
          <p:cNvSpPr txBox="1">
            <a:spLocks noChangeArrowheads="1"/>
          </p:cNvSpPr>
          <p:nvPr/>
        </p:nvSpPr>
        <p:spPr bwMode="auto">
          <a:xfrm>
            <a:off x="539750" y="1341438"/>
            <a:ext cx="8280400" cy="4462462"/>
          </a:xfrm>
          <a:prstGeom prst="rect">
            <a:avLst/>
          </a:prstGeom>
          <a:noFill/>
          <a:ln w="9525">
            <a:noFill/>
            <a:miter lim="800000"/>
            <a:headEnd/>
            <a:tailEnd/>
          </a:ln>
        </p:spPr>
        <p:txBody>
          <a:bodyPr>
            <a:spAutoFit/>
          </a:bodyPr>
          <a:lstStyle/>
          <a:p>
            <a:pPr marL="342900" indent="-342900">
              <a:spcAft>
                <a:spcPts val="1200"/>
              </a:spcAft>
              <a:buFont typeface="Arial" charset="0"/>
              <a:buChar char="•"/>
            </a:pPr>
            <a:r>
              <a:rPr lang="es-ES" sz="2800" i="1">
                <a:solidFill>
                  <a:srgbClr val="00008A"/>
                </a:solidFill>
                <a:latin typeface="Calibri" pitchFamily="34" charset="0"/>
              </a:rPr>
              <a:t>Aims of the study</a:t>
            </a:r>
          </a:p>
          <a:p>
            <a:pPr marL="342900" indent="-342900">
              <a:spcAft>
                <a:spcPts val="1200"/>
              </a:spcAft>
              <a:buFont typeface="Arial" charset="0"/>
              <a:buChar char="•"/>
            </a:pPr>
            <a:r>
              <a:rPr lang="es-ES" sz="2800" i="1">
                <a:solidFill>
                  <a:srgbClr val="00008A"/>
                </a:solidFill>
                <a:latin typeface="Calibri" pitchFamily="34" charset="0"/>
              </a:rPr>
              <a:t>Observed/modelled trends in wet deposition for the period 1990-2010</a:t>
            </a:r>
          </a:p>
          <a:p>
            <a:pPr marL="342900" indent="-342900">
              <a:spcAft>
                <a:spcPts val="1200"/>
              </a:spcAft>
              <a:buFont typeface="Arial" charset="0"/>
              <a:buChar char="•"/>
            </a:pPr>
            <a:r>
              <a:rPr lang="es-ES" sz="2800" i="1">
                <a:solidFill>
                  <a:srgbClr val="00008A"/>
                </a:solidFill>
                <a:latin typeface="Calibri" pitchFamily="34" charset="0"/>
              </a:rPr>
              <a:t>Model performance assessment</a:t>
            </a:r>
          </a:p>
          <a:p>
            <a:pPr marL="342900" indent="-342900">
              <a:spcAft>
                <a:spcPts val="1200"/>
              </a:spcAft>
              <a:buFont typeface="Arial" charset="0"/>
              <a:buChar char="•"/>
            </a:pPr>
            <a:r>
              <a:rPr lang="es-ES" sz="2800" i="1">
                <a:solidFill>
                  <a:srgbClr val="00008A"/>
                </a:solidFill>
                <a:latin typeface="Calibri" pitchFamily="34" charset="0"/>
              </a:rPr>
              <a:t>Relationship with atmospheric concentrations and precipitation</a:t>
            </a:r>
          </a:p>
          <a:p>
            <a:pPr marL="342900" indent="-342900">
              <a:spcAft>
                <a:spcPts val="1200"/>
              </a:spcAft>
              <a:buFont typeface="Arial" charset="0"/>
              <a:buChar char="•"/>
            </a:pPr>
            <a:r>
              <a:rPr lang="es-ES" sz="2800" i="1">
                <a:solidFill>
                  <a:srgbClr val="00008A"/>
                </a:solidFill>
                <a:latin typeface="Calibri" pitchFamily="34" charset="0"/>
              </a:rPr>
              <a:t>Influence of meteorological variability</a:t>
            </a:r>
          </a:p>
          <a:p>
            <a:pPr marL="342900" indent="-342900">
              <a:spcAft>
                <a:spcPts val="1200"/>
              </a:spcAft>
              <a:buFont typeface="Arial" charset="0"/>
              <a:buChar char="•"/>
            </a:pPr>
            <a:r>
              <a:rPr lang="es-ES" sz="2800" i="1">
                <a:solidFill>
                  <a:srgbClr val="00008A"/>
                </a:solidFill>
                <a:latin typeface="Calibri" pitchFamily="34" charset="0"/>
              </a:rPr>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3 CuadroTexto"/>
          <p:cNvSpPr txBox="1">
            <a:spLocks noChangeArrowheads="1"/>
          </p:cNvSpPr>
          <p:nvPr/>
        </p:nvSpPr>
        <p:spPr bwMode="auto">
          <a:xfrm>
            <a:off x="179388" y="188913"/>
            <a:ext cx="2743200" cy="461962"/>
          </a:xfrm>
          <a:prstGeom prst="rect">
            <a:avLst/>
          </a:prstGeom>
          <a:noFill/>
          <a:ln w="9525">
            <a:noFill/>
            <a:miter lim="800000"/>
            <a:headEnd/>
            <a:tailEnd/>
          </a:ln>
        </p:spPr>
        <p:txBody>
          <a:bodyPr wrap="none">
            <a:spAutoFit/>
          </a:bodyPr>
          <a:lstStyle/>
          <a:p>
            <a:r>
              <a:rPr lang="es-ES" sz="2400" b="1" i="1">
                <a:latin typeface="Calibri" pitchFamily="34" charset="0"/>
              </a:rPr>
              <a:t>Change (1990-2010)</a:t>
            </a:r>
          </a:p>
        </p:txBody>
      </p:sp>
      <p:pic>
        <p:nvPicPr>
          <p:cNvPr id="51202" name="Picture 3"/>
          <p:cNvPicPr>
            <a:picLocks noChangeAspect="1" noChangeArrowheads="1"/>
          </p:cNvPicPr>
          <p:nvPr/>
        </p:nvPicPr>
        <p:blipFill>
          <a:blip r:embed="rId3"/>
          <a:srcRect/>
          <a:stretch>
            <a:fillRect/>
          </a:stretch>
        </p:blipFill>
        <p:spPr bwMode="auto">
          <a:xfrm>
            <a:off x="684213" y="908050"/>
            <a:ext cx="7920037" cy="5303838"/>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5508625" y="404813"/>
            <a:ext cx="2954338" cy="19780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7" name="6 CuadroTexto"/>
          <p:cNvSpPr txBox="1">
            <a:spLocks noChangeArrowheads="1"/>
          </p:cNvSpPr>
          <p:nvPr/>
        </p:nvSpPr>
        <p:spPr bwMode="auto">
          <a:xfrm>
            <a:off x="6997700" y="34925"/>
            <a:ext cx="1535113" cy="369888"/>
          </a:xfrm>
          <a:prstGeom prst="rect">
            <a:avLst/>
          </a:prstGeom>
          <a:noFill/>
          <a:ln w="9525">
            <a:noFill/>
            <a:miter lim="800000"/>
            <a:headEnd/>
            <a:tailEnd/>
          </a:ln>
        </p:spPr>
        <p:txBody>
          <a:bodyPr wrap="none">
            <a:spAutoFit/>
          </a:bodyPr>
          <a:lstStyle/>
          <a:p>
            <a:r>
              <a:rPr lang="es-ES" i="1">
                <a:latin typeface="Calibri" pitchFamily="34" charset="0"/>
              </a:rPr>
              <a:t>Without POLR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3 CuadroTexto"/>
          <p:cNvSpPr txBox="1">
            <a:spLocks noChangeArrowheads="1"/>
          </p:cNvSpPr>
          <p:nvPr/>
        </p:nvSpPr>
        <p:spPr bwMode="auto">
          <a:xfrm>
            <a:off x="179388" y="188913"/>
            <a:ext cx="2743200" cy="461962"/>
          </a:xfrm>
          <a:prstGeom prst="rect">
            <a:avLst/>
          </a:prstGeom>
          <a:noFill/>
          <a:ln w="9525">
            <a:noFill/>
            <a:miter lim="800000"/>
            <a:headEnd/>
            <a:tailEnd/>
          </a:ln>
        </p:spPr>
        <p:txBody>
          <a:bodyPr wrap="none">
            <a:spAutoFit/>
          </a:bodyPr>
          <a:lstStyle/>
          <a:p>
            <a:r>
              <a:rPr lang="es-ES" sz="2400" b="1" i="1">
                <a:latin typeface="Calibri" pitchFamily="34" charset="0"/>
              </a:rPr>
              <a:t>Change (1990-2010)</a:t>
            </a:r>
          </a:p>
        </p:txBody>
      </p:sp>
      <p:pic>
        <p:nvPicPr>
          <p:cNvPr id="53250" name="Picture 2"/>
          <p:cNvPicPr>
            <a:picLocks noChangeAspect="1" noChangeArrowheads="1"/>
          </p:cNvPicPr>
          <p:nvPr/>
        </p:nvPicPr>
        <p:blipFill>
          <a:blip r:embed="rId3"/>
          <a:srcRect/>
          <a:stretch>
            <a:fillRect/>
          </a:stretch>
        </p:blipFill>
        <p:spPr bwMode="auto">
          <a:xfrm>
            <a:off x="684213" y="908050"/>
            <a:ext cx="7920037" cy="530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3 CuadroTexto"/>
          <p:cNvSpPr txBox="1">
            <a:spLocks noChangeArrowheads="1"/>
          </p:cNvSpPr>
          <p:nvPr/>
        </p:nvSpPr>
        <p:spPr bwMode="auto">
          <a:xfrm>
            <a:off x="179388" y="188913"/>
            <a:ext cx="8785225" cy="830262"/>
          </a:xfrm>
          <a:prstGeom prst="rect">
            <a:avLst/>
          </a:prstGeom>
          <a:noFill/>
          <a:ln w="9525">
            <a:noFill/>
            <a:miter lim="800000"/>
            <a:headEnd/>
            <a:tailEnd/>
          </a:ln>
        </p:spPr>
        <p:txBody>
          <a:bodyPr>
            <a:spAutoFit/>
          </a:bodyPr>
          <a:lstStyle/>
          <a:p>
            <a:r>
              <a:rPr lang="es-ES" sz="2400" b="1" i="1">
                <a:latin typeface="Calibri" pitchFamily="34" charset="0"/>
              </a:rPr>
              <a:t>Why do the modelled deposition rates differ between the models and between the models and the observations?</a:t>
            </a:r>
          </a:p>
        </p:txBody>
      </p:sp>
      <p:sp>
        <p:nvSpPr>
          <p:cNvPr id="55298" name="18 CuadroTexto"/>
          <p:cNvSpPr txBox="1">
            <a:spLocks noChangeArrowheads="1"/>
          </p:cNvSpPr>
          <p:nvPr/>
        </p:nvSpPr>
        <p:spPr bwMode="auto">
          <a:xfrm>
            <a:off x="900113" y="1196975"/>
            <a:ext cx="8785225" cy="974725"/>
          </a:xfrm>
          <a:prstGeom prst="rect">
            <a:avLst/>
          </a:prstGeom>
          <a:noFill/>
          <a:ln w="9525">
            <a:noFill/>
            <a:miter lim="800000"/>
            <a:headEnd/>
            <a:tailEnd/>
          </a:ln>
        </p:spPr>
        <p:txBody>
          <a:bodyPr>
            <a:spAutoFit/>
          </a:bodyPr>
          <a:lstStyle/>
          <a:p>
            <a:r>
              <a:rPr lang="es-ES" sz="2400" i="1">
                <a:solidFill>
                  <a:srgbClr val="00008A"/>
                </a:solidFill>
                <a:latin typeface="Calibri" pitchFamily="34" charset="0"/>
              </a:rPr>
              <a:t>Wet deposition is influenced by (</a:t>
            </a:r>
            <a:r>
              <a:rPr lang="es-ES" sz="2400" b="1" i="1">
                <a:solidFill>
                  <a:schemeClr val="folHlink"/>
                </a:solidFill>
                <a:latin typeface="Calibri" pitchFamily="34" charset="0"/>
              </a:rPr>
              <a:t>among other variables</a:t>
            </a:r>
            <a:r>
              <a:rPr lang="es-ES" sz="2400" i="1">
                <a:solidFill>
                  <a:srgbClr val="00008A"/>
                </a:solidFill>
                <a:latin typeface="Calibri" pitchFamily="34" charset="0"/>
              </a:rPr>
              <a:t>):</a:t>
            </a:r>
          </a:p>
          <a:p>
            <a:pPr>
              <a:spcBef>
                <a:spcPts val="1200"/>
              </a:spcBef>
            </a:pPr>
            <a:r>
              <a:rPr lang="es-ES" sz="2400" i="1">
                <a:solidFill>
                  <a:srgbClr val="00008A"/>
                </a:solidFill>
                <a:latin typeface="Calibri" pitchFamily="34" charset="0"/>
              </a:rPr>
              <a:t>Atmospheric concentrations and precipitation rates</a:t>
            </a:r>
          </a:p>
        </p:txBody>
      </p:sp>
      <p:sp>
        <p:nvSpPr>
          <p:cNvPr id="8" name="7 Rectángulo"/>
          <p:cNvSpPr/>
          <p:nvPr/>
        </p:nvSpPr>
        <p:spPr>
          <a:xfrm>
            <a:off x="900113" y="1700213"/>
            <a:ext cx="3600450" cy="5048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122" name="Picture 2"/>
          <p:cNvPicPr>
            <a:picLocks noChangeAspect="1" noChangeArrowheads="1"/>
          </p:cNvPicPr>
          <p:nvPr/>
        </p:nvPicPr>
        <p:blipFill>
          <a:blip r:embed="rId3"/>
          <a:srcRect/>
          <a:stretch>
            <a:fillRect/>
          </a:stretch>
        </p:blipFill>
        <p:spPr bwMode="auto">
          <a:xfrm>
            <a:off x="547688" y="2492375"/>
            <a:ext cx="3514725" cy="257651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5124" name="Picture 4"/>
          <p:cNvPicPr>
            <a:picLocks noChangeAspect="1" noChangeArrowheads="1"/>
          </p:cNvPicPr>
          <p:nvPr/>
        </p:nvPicPr>
        <p:blipFill>
          <a:blip r:embed="rId4"/>
          <a:srcRect/>
          <a:stretch>
            <a:fillRect/>
          </a:stretch>
        </p:blipFill>
        <p:spPr bwMode="auto">
          <a:xfrm>
            <a:off x="2587625" y="3284538"/>
            <a:ext cx="3517900" cy="25781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5125" name="Picture 5"/>
          <p:cNvPicPr>
            <a:picLocks noChangeAspect="1" noChangeArrowheads="1"/>
          </p:cNvPicPr>
          <p:nvPr/>
        </p:nvPicPr>
        <p:blipFill>
          <a:blip r:embed="rId5"/>
          <a:srcRect/>
          <a:stretch>
            <a:fillRect/>
          </a:stretch>
        </p:blipFill>
        <p:spPr bwMode="auto">
          <a:xfrm>
            <a:off x="4881563" y="3860800"/>
            <a:ext cx="3506787" cy="257016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4" name="13 CuadroTexto"/>
          <p:cNvSpPr txBox="1">
            <a:spLocks noChangeArrowheads="1"/>
          </p:cNvSpPr>
          <p:nvPr/>
        </p:nvSpPr>
        <p:spPr bwMode="auto">
          <a:xfrm>
            <a:off x="539750" y="5084763"/>
            <a:ext cx="722313" cy="369887"/>
          </a:xfrm>
          <a:prstGeom prst="rect">
            <a:avLst/>
          </a:prstGeom>
          <a:noFill/>
          <a:ln w="9525">
            <a:noFill/>
            <a:miter lim="800000"/>
            <a:headEnd/>
            <a:tailEnd/>
          </a:ln>
        </p:spPr>
        <p:txBody>
          <a:bodyPr wrap="none">
            <a:spAutoFit/>
          </a:bodyPr>
          <a:lstStyle/>
          <a:p>
            <a:r>
              <a:rPr lang="es-ES" b="1" i="1">
                <a:latin typeface="Calibri" pitchFamily="34" charset="0"/>
              </a:rPr>
              <a:t>TNO3</a:t>
            </a:r>
          </a:p>
        </p:txBody>
      </p:sp>
      <p:sp>
        <p:nvSpPr>
          <p:cNvPr id="32" name="31 CuadroTexto"/>
          <p:cNvSpPr txBox="1">
            <a:spLocks noChangeArrowheads="1"/>
          </p:cNvSpPr>
          <p:nvPr/>
        </p:nvSpPr>
        <p:spPr bwMode="auto">
          <a:xfrm>
            <a:off x="2555875" y="5876925"/>
            <a:ext cx="712788" cy="369888"/>
          </a:xfrm>
          <a:prstGeom prst="rect">
            <a:avLst/>
          </a:prstGeom>
          <a:noFill/>
          <a:ln w="9525">
            <a:noFill/>
            <a:miter lim="800000"/>
            <a:headEnd/>
            <a:tailEnd/>
          </a:ln>
        </p:spPr>
        <p:txBody>
          <a:bodyPr wrap="none">
            <a:spAutoFit/>
          </a:bodyPr>
          <a:lstStyle/>
          <a:p>
            <a:r>
              <a:rPr lang="es-ES" b="1" i="1">
                <a:latin typeface="Calibri" pitchFamily="34" charset="0"/>
              </a:rPr>
              <a:t>TNH4</a:t>
            </a:r>
          </a:p>
        </p:txBody>
      </p:sp>
      <p:sp>
        <p:nvSpPr>
          <p:cNvPr id="33" name="32 CuadroTexto"/>
          <p:cNvSpPr txBox="1">
            <a:spLocks noChangeArrowheads="1"/>
          </p:cNvSpPr>
          <p:nvPr/>
        </p:nvSpPr>
        <p:spPr bwMode="auto">
          <a:xfrm>
            <a:off x="4859338" y="6381750"/>
            <a:ext cx="677862" cy="368300"/>
          </a:xfrm>
          <a:prstGeom prst="rect">
            <a:avLst/>
          </a:prstGeom>
          <a:noFill/>
          <a:ln w="9525">
            <a:noFill/>
            <a:miter lim="800000"/>
            <a:headEnd/>
            <a:tailEnd/>
          </a:ln>
        </p:spPr>
        <p:txBody>
          <a:bodyPr wrap="none">
            <a:spAutoFit/>
          </a:bodyPr>
          <a:lstStyle/>
          <a:p>
            <a:r>
              <a:rPr lang="es-ES" b="1" i="1">
                <a:latin typeface="Calibri" pitchFamily="34" charset="0"/>
              </a:rPr>
              <a:t>TSO4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srcRect/>
          <a:stretch>
            <a:fillRect/>
          </a:stretch>
        </p:blipFill>
        <p:spPr bwMode="auto">
          <a:xfrm>
            <a:off x="6516688" y="4797425"/>
            <a:ext cx="2074862" cy="2051050"/>
          </a:xfrm>
          <a:prstGeom prst="rect">
            <a:avLst/>
          </a:prstGeom>
          <a:noFill/>
          <a:ln w="9525">
            <a:no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984250" y="4797425"/>
            <a:ext cx="2074863" cy="2051050"/>
          </a:xfrm>
          <a:prstGeom prst="rect">
            <a:avLst/>
          </a:prstGeom>
          <a:noFill/>
          <a:ln w="9525">
            <a:noFill/>
            <a:miter lim="800000"/>
            <a:headEnd/>
            <a:tailEnd/>
          </a:ln>
        </p:spPr>
      </p:pic>
      <p:pic>
        <p:nvPicPr>
          <p:cNvPr id="7171" name="Picture 3"/>
          <p:cNvPicPr>
            <a:picLocks noChangeAspect="1" noChangeArrowheads="1"/>
          </p:cNvPicPr>
          <p:nvPr/>
        </p:nvPicPr>
        <p:blipFill>
          <a:blip r:embed="rId5"/>
          <a:srcRect/>
          <a:stretch>
            <a:fillRect/>
          </a:stretch>
        </p:blipFill>
        <p:spPr bwMode="auto">
          <a:xfrm>
            <a:off x="3708400" y="4791075"/>
            <a:ext cx="2074863" cy="2051050"/>
          </a:xfrm>
          <a:prstGeom prst="rect">
            <a:avLst/>
          </a:prstGeom>
          <a:noFill/>
          <a:ln w="9525">
            <a:noFill/>
            <a:miter lim="800000"/>
            <a:headEnd/>
            <a:tailEnd/>
          </a:ln>
        </p:spPr>
      </p:pic>
      <p:sp>
        <p:nvSpPr>
          <p:cNvPr id="57348" name="3 CuadroTexto"/>
          <p:cNvSpPr txBox="1">
            <a:spLocks noChangeArrowheads="1"/>
          </p:cNvSpPr>
          <p:nvPr/>
        </p:nvSpPr>
        <p:spPr bwMode="auto">
          <a:xfrm>
            <a:off x="179388" y="188913"/>
            <a:ext cx="6543675" cy="461962"/>
          </a:xfrm>
          <a:prstGeom prst="rect">
            <a:avLst/>
          </a:prstGeom>
          <a:noFill/>
          <a:ln w="9525">
            <a:noFill/>
            <a:miter lim="800000"/>
            <a:headEnd/>
            <a:tailEnd/>
          </a:ln>
        </p:spPr>
        <p:txBody>
          <a:bodyPr wrap="none">
            <a:spAutoFit/>
          </a:bodyPr>
          <a:lstStyle/>
          <a:p>
            <a:r>
              <a:rPr lang="es-ES" sz="2400" b="1" i="1">
                <a:latin typeface="Calibri" pitchFamily="34" charset="0"/>
              </a:rPr>
              <a:t>Wet deposition &amp; Concentrations – Bias Compared</a:t>
            </a:r>
          </a:p>
        </p:txBody>
      </p:sp>
      <p:pic>
        <p:nvPicPr>
          <p:cNvPr id="9" name="Picture 7"/>
          <p:cNvPicPr>
            <a:picLocks noChangeAspect="1" noChangeArrowheads="1"/>
          </p:cNvPicPr>
          <p:nvPr/>
        </p:nvPicPr>
        <p:blipFill>
          <a:blip r:embed="rId6"/>
          <a:srcRect/>
          <a:stretch>
            <a:fillRect/>
          </a:stretch>
        </p:blipFill>
        <p:spPr bwMode="auto">
          <a:xfrm>
            <a:off x="3444875" y="1268413"/>
            <a:ext cx="2620963" cy="15652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0" name="Picture 6"/>
          <p:cNvPicPr>
            <a:picLocks noChangeAspect="1" noChangeArrowheads="1"/>
          </p:cNvPicPr>
          <p:nvPr/>
        </p:nvPicPr>
        <p:blipFill>
          <a:blip r:embed="rId7"/>
          <a:srcRect/>
          <a:stretch>
            <a:fillRect/>
          </a:stretch>
        </p:blipFill>
        <p:spPr bwMode="auto">
          <a:xfrm>
            <a:off x="684213" y="1268413"/>
            <a:ext cx="2620962" cy="15716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2" name="Picture 3"/>
          <p:cNvPicPr>
            <a:picLocks noChangeAspect="1" noChangeArrowheads="1"/>
          </p:cNvPicPr>
          <p:nvPr/>
        </p:nvPicPr>
        <p:blipFill>
          <a:blip r:embed="rId8"/>
          <a:srcRect/>
          <a:stretch>
            <a:fillRect/>
          </a:stretch>
        </p:blipFill>
        <p:spPr bwMode="auto">
          <a:xfrm>
            <a:off x="6207125" y="1268413"/>
            <a:ext cx="2619375" cy="15652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57352" name="2 CuadroTexto"/>
          <p:cNvSpPr txBox="1">
            <a:spLocks noChangeArrowheads="1"/>
          </p:cNvSpPr>
          <p:nvPr/>
        </p:nvSpPr>
        <p:spPr bwMode="auto">
          <a:xfrm rot="-5400000">
            <a:off x="-460375" y="1836738"/>
            <a:ext cx="1649413" cy="369887"/>
          </a:xfrm>
          <a:prstGeom prst="rect">
            <a:avLst/>
          </a:prstGeom>
          <a:noFill/>
          <a:ln w="9525">
            <a:noFill/>
            <a:miter lim="800000"/>
            <a:headEnd/>
            <a:tailEnd/>
          </a:ln>
        </p:spPr>
        <p:txBody>
          <a:bodyPr wrap="none">
            <a:spAutoFit/>
          </a:bodyPr>
          <a:lstStyle/>
          <a:p>
            <a:r>
              <a:rPr lang="es-ES" b="1" i="1">
                <a:latin typeface="Calibri" pitchFamily="34" charset="0"/>
              </a:rPr>
              <a:t>Wet deposition</a:t>
            </a:r>
          </a:p>
        </p:txBody>
      </p:sp>
      <p:sp>
        <p:nvSpPr>
          <p:cNvPr id="57353" name="14 CuadroTexto"/>
          <p:cNvSpPr txBox="1">
            <a:spLocks noChangeArrowheads="1"/>
          </p:cNvSpPr>
          <p:nvPr/>
        </p:nvSpPr>
        <p:spPr bwMode="auto">
          <a:xfrm rot="-5400000">
            <a:off x="-450056" y="3653632"/>
            <a:ext cx="1628775" cy="369887"/>
          </a:xfrm>
          <a:prstGeom prst="rect">
            <a:avLst/>
          </a:prstGeom>
          <a:noFill/>
          <a:ln w="9525">
            <a:noFill/>
            <a:miter lim="800000"/>
            <a:headEnd/>
            <a:tailEnd/>
          </a:ln>
        </p:spPr>
        <p:txBody>
          <a:bodyPr wrap="none">
            <a:spAutoFit/>
          </a:bodyPr>
          <a:lstStyle/>
          <a:p>
            <a:r>
              <a:rPr lang="es-ES" b="1" i="1">
                <a:latin typeface="Calibri" pitchFamily="34" charset="0"/>
              </a:rPr>
              <a:t>Concentrations</a:t>
            </a:r>
          </a:p>
        </p:txBody>
      </p:sp>
      <p:sp>
        <p:nvSpPr>
          <p:cNvPr id="57354" name="15 CuadroTexto"/>
          <p:cNvSpPr txBox="1">
            <a:spLocks noChangeArrowheads="1"/>
          </p:cNvSpPr>
          <p:nvPr/>
        </p:nvSpPr>
        <p:spPr bwMode="auto">
          <a:xfrm>
            <a:off x="1331913" y="765175"/>
            <a:ext cx="1209675" cy="368300"/>
          </a:xfrm>
          <a:prstGeom prst="rect">
            <a:avLst/>
          </a:prstGeom>
          <a:noFill/>
          <a:ln w="9525">
            <a:noFill/>
            <a:miter lim="800000"/>
            <a:headEnd/>
            <a:tailEnd/>
          </a:ln>
        </p:spPr>
        <p:txBody>
          <a:bodyPr wrap="none">
            <a:spAutoFit/>
          </a:bodyPr>
          <a:lstStyle/>
          <a:p>
            <a:r>
              <a:rPr lang="es-ES" b="1" i="1">
                <a:latin typeface="Calibri" pitchFamily="34" charset="0"/>
              </a:rPr>
              <a:t>Oxidised N</a:t>
            </a:r>
          </a:p>
        </p:txBody>
      </p:sp>
      <p:sp>
        <p:nvSpPr>
          <p:cNvPr id="57355" name="16 CuadroTexto"/>
          <p:cNvSpPr txBox="1">
            <a:spLocks noChangeArrowheads="1"/>
          </p:cNvSpPr>
          <p:nvPr/>
        </p:nvSpPr>
        <p:spPr bwMode="auto">
          <a:xfrm>
            <a:off x="4140200" y="765175"/>
            <a:ext cx="1201738" cy="368300"/>
          </a:xfrm>
          <a:prstGeom prst="rect">
            <a:avLst/>
          </a:prstGeom>
          <a:noFill/>
          <a:ln w="9525">
            <a:noFill/>
            <a:miter lim="800000"/>
            <a:headEnd/>
            <a:tailEnd/>
          </a:ln>
        </p:spPr>
        <p:txBody>
          <a:bodyPr wrap="none">
            <a:spAutoFit/>
          </a:bodyPr>
          <a:lstStyle/>
          <a:p>
            <a:r>
              <a:rPr lang="es-ES" b="1" i="1">
                <a:latin typeface="Calibri" pitchFamily="34" charset="0"/>
              </a:rPr>
              <a:t>Reduced N</a:t>
            </a:r>
          </a:p>
        </p:txBody>
      </p:sp>
      <p:sp>
        <p:nvSpPr>
          <p:cNvPr id="57356" name="17 CuadroTexto"/>
          <p:cNvSpPr txBox="1">
            <a:spLocks noChangeArrowheads="1"/>
          </p:cNvSpPr>
          <p:nvPr/>
        </p:nvSpPr>
        <p:spPr bwMode="auto">
          <a:xfrm>
            <a:off x="7019925" y="765175"/>
            <a:ext cx="917575" cy="368300"/>
          </a:xfrm>
          <a:prstGeom prst="rect">
            <a:avLst/>
          </a:prstGeom>
          <a:noFill/>
          <a:ln w="9525">
            <a:noFill/>
            <a:miter lim="800000"/>
            <a:headEnd/>
            <a:tailEnd/>
          </a:ln>
        </p:spPr>
        <p:txBody>
          <a:bodyPr wrap="none">
            <a:spAutoFit/>
          </a:bodyPr>
          <a:lstStyle/>
          <a:p>
            <a:r>
              <a:rPr lang="es-ES" b="1" i="1">
                <a:latin typeface="Calibri" pitchFamily="34" charset="0"/>
              </a:rPr>
              <a:t>Sulphur</a:t>
            </a:r>
          </a:p>
        </p:txBody>
      </p:sp>
      <p:sp>
        <p:nvSpPr>
          <p:cNvPr id="5" name="4 Elipse"/>
          <p:cNvSpPr/>
          <p:nvPr/>
        </p:nvSpPr>
        <p:spPr>
          <a:xfrm rot="19121317">
            <a:off x="4284663" y="4824413"/>
            <a:ext cx="733425" cy="164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0" name="Picture 5"/>
          <p:cNvPicPr>
            <a:picLocks noChangeAspect="1" noChangeArrowheads="1"/>
          </p:cNvPicPr>
          <p:nvPr/>
        </p:nvPicPr>
        <p:blipFill>
          <a:blip r:embed="rId9"/>
          <a:srcRect/>
          <a:stretch>
            <a:fillRect/>
          </a:stretch>
        </p:blipFill>
        <p:spPr bwMode="auto">
          <a:xfrm>
            <a:off x="684213" y="3098800"/>
            <a:ext cx="2619375" cy="1482725"/>
          </a:xfrm>
          <a:prstGeom prst="rect">
            <a:avLst/>
          </a:prstGeom>
          <a:solidFill>
            <a:schemeClr val="bg1"/>
          </a:solidFill>
          <a:ln>
            <a:noFill/>
          </a:ln>
          <a:effectLst>
            <a:outerShdw blurRad="292100" dist="139700" dir="2700000" algn="tl" rotWithShape="0">
              <a:srgbClr val="333333">
                <a:alpha val="65000"/>
              </a:srgbClr>
            </a:outerShdw>
          </a:effectLst>
        </p:spPr>
      </p:pic>
      <p:pic>
        <p:nvPicPr>
          <p:cNvPr id="21" name="Picture 3"/>
          <p:cNvPicPr>
            <a:picLocks noChangeAspect="1" noChangeArrowheads="1"/>
          </p:cNvPicPr>
          <p:nvPr/>
        </p:nvPicPr>
        <p:blipFill>
          <a:blip r:embed="rId10"/>
          <a:srcRect/>
          <a:stretch>
            <a:fillRect/>
          </a:stretch>
        </p:blipFill>
        <p:spPr bwMode="auto">
          <a:xfrm>
            <a:off x="3463925" y="3095625"/>
            <a:ext cx="2620963" cy="1485900"/>
          </a:xfrm>
          <a:prstGeom prst="rect">
            <a:avLst/>
          </a:prstGeom>
          <a:solidFill>
            <a:schemeClr val="bg1"/>
          </a:solidFill>
          <a:ln>
            <a:noFill/>
          </a:ln>
          <a:effectLst>
            <a:outerShdw blurRad="292100" dist="139700" dir="2700000" algn="tl" rotWithShape="0">
              <a:srgbClr val="333333">
                <a:alpha val="65000"/>
              </a:srgbClr>
            </a:outerShdw>
          </a:effectLst>
        </p:spPr>
      </p:pic>
      <p:pic>
        <p:nvPicPr>
          <p:cNvPr id="22" name="Picture 5"/>
          <p:cNvPicPr>
            <a:picLocks noChangeAspect="1" noChangeArrowheads="1"/>
          </p:cNvPicPr>
          <p:nvPr/>
        </p:nvPicPr>
        <p:blipFill>
          <a:blip r:embed="rId11"/>
          <a:srcRect/>
          <a:stretch>
            <a:fillRect/>
          </a:stretch>
        </p:blipFill>
        <p:spPr bwMode="auto">
          <a:xfrm>
            <a:off x="6227763" y="3095625"/>
            <a:ext cx="2620962" cy="14859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3 CuadroTexto"/>
          <p:cNvSpPr txBox="1">
            <a:spLocks noChangeArrowheads="1"/>
          </p:cNvSpPr>
          <p:nvPr/>
        </p:nvSpPr>
        <p:spPr bwMode="auto">
          <a:xfrm>
            <a:off x="179388" y="188913"/>
            <a:ext cx="3146425" cy="461962"/>
          </a:xfrm>
          <a:prstGeom prst="rect">
            <a:avLst/>
          </a:prstGeom>
          <a:noFill/>
          <a:ln w="9525">
            <a:noFill/>
            <a:miter lim="800000"/>
            <a:headEnd/>
            <a:tailEnd/>
          </a:ln>
        </p:spPr>
        <p:txBody>
          <a:bodyPr wrap="none">
            <a:spAutoFit/>
          </a:bodyPr>
          <a:lstStyle/>
          <a:p>
            <a:r>
              <a:rPr lang="es-ES" sz="2400" b="1" i="1">
                <a:latin typeface="Calibri" pitchFamily="34" charset="0"/>
              </a:rPr>
              <a:t>Precipitation (mm yr</a:t>
            </a:r>
            <a:r>
              <a:rPr lang="es-ES" sz="2400" b="1" i="1" baseline="30000">
                <a:latin typeface="Calibri" pitchFamily="34" charset="0"/>
              </a:rPr>
              <a:t>-1</a:t>
            </a:r>
            <a:r>
              <a:rPr lang="es-ES" sz="2400" b="1" i="1">
                <a:latin typeface="Calibri" pitchFamily="34" charset="0"/>
              </a:rPr>
              <a:t>)</a:t>
            </a:r>
          </a:p>
        </p:txBody>
      </p:sp>
      <p:pic>
        <p:nvPicPr>
          <p:cNvPr id="59394" name="Picture 2"/>
          <p:cNvPicPr>
            <a:picLocks noChangeAspect="1" noChangeArrowheads="1"/>
          </p:cNvPicPr>
          <p:nvPr/>
        </p:nvPicPr>
        <p:blipFill>
          <a:blip r:embed="rId3"/>
          <a:srcRect/>
          <a:stretch>
            <a:fillRect/>
          </a:stretch>
        </p:blipFill>
        <p:spPr bwMode="auto">
          <a:xfrm>
            <a:off x="34925" y="1196975"/>
            <a:ext cx="5065713" cy="4635500"/>
          </a:xfrm>
          <a:prstGeom prst="rect">
            <a:avLst/>
          </a:prstGeom>
          <a:noFill/>
          <a:ln w="9525">
            <a:no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5573713" y="1196975"/>
            <a:ext cx="3030537" cy="15636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2294" name="Picture 6"/>
          <p:cNvPicPr>
            <a:picLocks noChangeAspect="1" noChangeArrowheads="1"/>
          </p:cNvPicPr>
          <p:nvPr/>
        </p:nvPicPr>
        <p:blipFill>
          <a:blip r:embed="rId5"/>
          <a:srcRect/>
          <a:stretch>
            <a:fillRect/>
          </a:stretch>
        </p:blipFill>
        <p:spPr bwMode="auto">
          <a:xfrm>
            <a:off x="5395913" y="3500438"/>
            <a:ext cx="3352800" cy="23844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59397" name="5 CuadroTexto"/>
          <p:cNvSpPr txBox="1">
            <a:spLocks noChangeArrowheads="1"/>
          </p:cNvSpPr>
          <p:nvPr/>
        </p:nvSpPr>
        <p:spPr bwMode="auto">
          <a:xfrm>
            <a:off x="179388" y="692150"/>
            <a:ext cx="1624012" cy="400050"/>
          </a:xfrm>
          <a:prstGeom prst="rect">
            <a:avLst/>
          </a:prstGeom>
          <a:noFill/>
          <a:ln w="9525">
            <a:noFill/>
            <a:miter lim="800000"/>
            <a:headEnd/>
            <a:tailEnd/>
          </a:ln>
        </p:spPr>
        <p:txBody>
          <a:bodyPr wrap="none">
            <a:spAutoFit/>
          </a:bodyPr>
          <a:lstStyle/>
          <a:p>
            <a:r>
              <a:rPr lang="es-ES" sz="2000" b="1" i="1">
                <a:solidFill>
                  <a:srgbClr val="00008A"/>
                </a:solidFill>
                <a:latin typeface="Calibri" pitchFamily="34" charset="0"/>
              </a:rPr>
              <a:t>e.g. CHIMERE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a:stretch>
            <a:fillRect/>
          </a:stretch>
        </p:blipFill>
        <p:spPr bwMode="auto">
          <a:xfrm>
            <a:off x="323850" y="1628775"/>
            <a:ext cx="4103688" cy="2592388"/>
          </a:xfrm>
          <a:prstGeom prst="rect">
            <a:avLst/>
          </a:prstGeom>
          <a:noFill/>
          <a:ln w="9525">
            <a:noFill/>
            <a:miter lim="800000"/>
            <a:headEnd/>
            <a:tailEnd/>
          </a:ln>
        </p:spPr>
      </p:pic>
      <p:sp>
        <p:nvSpPr>
          <p:cNvPr id="94211" name="8 CuadroTexto"/>
          <p:cNvSpPr txBox="1">
            <a:spLocks noChangeArrowheads="1"/>
          </p:cNvSpPr>
          <p:nvPr/>
        </p:nvSpPr>
        <p:spPr bwMode="auto">
          <a:xfrm>
            <a:off x="179388" y="188913"/>
            <a:ext cx="5557837" cy="1354137"/>
          </a:xfrm>
          <a:prstGeom prst="rect">
            <a:avLst/>
          </a:prstGeom>
          <a:noFill/>
          <a:ln w="9525">
            <a:noFill/>
            <a:miter lim="800000"/>
            <a:headEnd/>
            <a:tailEnd/>
          </a:ln>
        </p:spPr>
        <p:txBody>
          <a:bodyPr wrap="none">
            <a:spAutoFit/>
          </a:bodyPr>
          <a:lstStyle/>
          <a:p>
            <a:pPr>
              <a:spcAft>
                <a:spcPts val="600"/>
              </a:spcAft>
            </a:pPr>
            <a:r>
              <a:rPr lang="es-ES" sz="2400" b="1" i="1">
                <a:latin typeface="Calibri" pitchFamily="34" charset="0"/>
              </a:rPr>
              <a:t>Influence of Meteorological Variability </a:t>
            </a:r>
          </a:p>
          <a:p>
            <a:pPr>
              <a:spcAft>
                <a:spcPts val="600"/>
              </a:spcAft>
            </a:pPr>
            <a:r>
              <a:rPr lang="es-ES" sz="2400" i="1">
                <a:latin typeface="Calibri" pitchFamily="34" charset="0"/>
              </a:rPr>
              <a:t>Simulations with constant emissions (2010)</a:t>
            </a:r>
          </a:p>
          <a:p>
            <a:pPr>
              <a:spcAft>
                <a:spcPts val="600"/>
              </a:spcAft>
            </a:pPr>
            <a:r>
              <a:rPr lang="es-ES" sz="2400" i="1">
                <a:solidFill>
                  <a:srgbClr val="00008A"/>
                </a:solidFill>
                <a:latin typeface="Calibri" pitchFamily="34" charset="0"/>
              </a:rPr>
              <a:t>Mean of all sites</a:t>
            </a:r>
          </a:p>
        </p:txBody>
      </p:sp>
      <p:pic>
        <p:nvPicPr>
          <p:cNvPr id="94212" name="Picture 2"/>
          <p:cNvPicPr>
            <a:picLocks noChangeAspect="1" noChangeArrowheads="1"/>
          </p:cNvPicPr>
          <p:nvPr/>
        </p:nvPicPr>
        <p:blipFill>
          <a:blip r:embed="rId4"/>
          <a:srcRect/>
          <a:stretch>
            <a:fillRect/>
          </a:stretch>
        </p:blipFill>
        <p:spPr bwMode="auto">
          <a:xfrm>
            <a:off x="468313" y="1628775"/>
            <a:ext cx="3794125" cy="2592388"/>
          </a:xfrm>
          <a:prstGeom prst="rect">
            <a:avLst/>
          </a:prstGeom>
          <a:noFill/>
          <a:ln w="9525">
            <a:noFill/>
            <a:miter lim="800000"/>
            <a:headEnd/>
            <a:tailEnd/>
          </a:ln>
        </p:spPr>
      </p:pic>
      <p:pic>
        <p:nvPicPr>
          <p:cNvPr id="94213" name="Picture 3"/>
          <p:cNvPicPr>
            <a:picLocks noChangeAspect="1" noChangeArrowheads="1"/>
          </p:cNvPicPr>
          <p:nvPr/>
        </p:nvPicPr>
        <p:blipFill>
          <a:blip r:embed="rId5"/>
          <a:srcRect/>
          <a:stretch>
            <a:fillRect/>
          </a:stretch>
        </p:blipFill>
        <p:spPr bwMode="auto">
          <a:xfrm>
            <a:off x="4787900" y="1628775"/>
            <a:ext cx="3795713" cy="2592388"/>
          </a:xfrm>
          <a:prstGeom prst="rect">
            <a:avLst/>
          </a:prstGeom>
          <a:noFill/>
          <a:ln w="9525">
            <a:noFill/>
            <a:miter lim="800000"/>
            <a:headEnd/>
            <a:tailEnd/>
          </a:ln>
        </p:spPr>
      </p:pic>
      <p:pic>
        <p:nvPicPr>
          <p:cNvPr id="94214" name="Picture 4"/>
          <p:cNvPicPr>
            <a:picLocks noChangeAspect="1" noChangeArrowheads="1"/>
          </p:cNvPicPr>
          <p:nvPr/>
        </p:nvPicPr>
        <p:blipFill>
          <a:blip r:embed="rId6"/>
          <a:srcRect/>
          <a:stretch>
            <a:fillRect/>
          </a:stretch>
        </p:blipFill>
        <p:spPr bwMode="auto">
          <a:xfrm>
            <a:off x="2700338" y="4221163"/>
            <a:ext cx="379412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3 CuadroTexto"/>
          <p:cNvSpPr txBox="1">
            <a:spLocks noChangeArrowheads="1"/>
          </p:cNvSpPr>
          <p:nvPr/>
        </p:nvSpPr>
        <p:spPr bwMode="auto">
          <a:xfrm>
            <a:off x="179388" y="188913"/>
            <a:ext cx="5557837" cy="1354137"/>
          </a:xfrm>
          <a:prstGeom prst="rect">
            <a:avLst/>
          </a:prstGeom>
          <a:noFill/>
          <a:ln w="9525">
            <a:noFill/>
            <a:miter lim="800000"/>
            <a:headEnd/>
            <a:tailEnd/>
          </a:ln>
        </p:spPr>
        <p:txBody>
          <a:bodyPr wrap="none">
            <a:spAutoFit/>
          </a:bodyPr>
          <a:lstStyle/>
          <a:p>
            <a:pPr>
              <a:spcAft>
                <a:spcPts val="600"/>
              </a:spcAft>
            </a:pPr>
            <a:r>
              <a:rPr lang="es-ES" sz="2400" b="1" i="1">
                <a:latin typeface="Calibri" pitchFamily="34" charset="0"/>
              </a:rPr>
              <a:t>Influence of Meteorological Variability </a:t>
            </a:r>
          </a:p>
          <a:p>
            <a:pPr>
              <a:spcAft>
                <a:spcPts val="600"/>
              </a:spcAft>
            </a:pPr>
            <a:r>
              <a:rPr lang="es-ES" sz="2400" i="1">
                <a:latin typeface="Calibri" pitchFamily="34" charset="0"/>
              </a:rPr>
              <a:t>Simulations with constant emissions (2010)</a:t>
            </a:r>
          </a:p>
          <a:p>
            <a:pPr>
              <a:spcAft>
                <a:spcPts val="600"/>
              </a:spcAft>
            </a:pPr>
            <a:r>
              <a:rPr lang="es-ES" sz="2400" i="1">
                <a:solidFill>
                  <a:srgbClr val="00008A"/>
                </a:solidFill>
                <a:latin typeface="Calibri" pitchFamily="34" charset="0"/>
              </a:rPr>
              <a:t>Relative trends (1990-2010)</a:t>
            </a:r>
          </a:p>
        </p:txBody>
      </p:sp>
      <p:grpSp>
        <p:nvGrpSpPr>
          <p:cNvPr id="63490" name="1 Grupo"/>
          <p:cNvGrpSpPr>
            <a:grpSpLocks/>
          </p:cNvGrpSpPr>
          <p:nvPr/>
        </p:nvGrpSpPr>
        <p:grpSpPr bwMode="auto">
          <a:xfrm>
            <a:off x="107950" y="1844675"/>
            <a:ext cx="8945563" cy="4321175"/>
            <a:chOff x="467544" y="1376772"/>
            <a:chExt cx="7848872" cy="3790800"/>
          </a:xfrm>
        </p:grpSpPr>
        <p:pic>
          <p:nvPicPr>
            <p:cNvPr id="63491" name="Picture 2"/>
            <p:cNvPicPr>
              <a:picLocks noChangeAspect="1" noChangeArrowheads="1"/>
            </p:cNvPicPr>
            <p:nvPr/>
          </p:nvPicPr>
          <p:blipFill>
            <a:blip r:embed="rId3"/>
            <a:srcRect/>
            <a:stretch>
              <a:fillRect/>
            </a:stretch>
          </p:blipFill>
          <p:spPr bwMode="auto">
            <a:xfrm>
              <a:off x="467544" y="1377751"/>
              <a:ext cx="2662942" cy="3788842"/>
            </a:xfrm>
            <a:prstGeom prst="rect">
              <a:avLst/>
            </a:prstGeom>
            <a:noFill/>
            <a:ln w="9525">
              <a:noFill/>
              <a:miter lim="800000"/>
              <a:headEnd/>
              <a:tailEnd/>
            </a:ln>
          </p:spPr>
        </p:pic>
        <p:pic>
          <p:nvPicPr>
            <p:cNvPr id="63492" name="Picture 3"/>
            <p:cNvPicPr>
              <a:picLocks noChangeAspect="1" noChangeArrowheads="1"/>
            </p:cNvPicPr>
            <p:nvPr/>
          </p:nvPicPr>
          <p:blipFill>
            <a:blip r:embed="rId4"/>
            <a:srcRect/>
            <a:stretch>
              <a:fillRect/>
            </a:stretch>
          </p:blipFill>
          <p:spPr bwMode="auto">
            <a:xfrm>
              <a:off x="3059810" y="1376772"/>
              <a:ext cx="2664318" cy="3790800"/>
            </a:xfrm>
            <a:prstGeom prst="rect">
              <a:avLst/>
            </a:prstGeom>
            <a:noFill/>
            <a:ln w="9525">
              <a:noFill/>
              <a:miter lim="800000"/>
              <a:headEnd/>
              <a:tailEnd/>
            </a:ln>
          </p:spPr>
        </p:pic>
        <p:pic>
          <p:nvPicPr>
            <p:cNvPr id="63493" name="Picture 4"/>
            <p:cNvPicPr>
              <a:picLocks noChangeAspect="1" noChangeArrowheads="1"/>
            </p:cNvPicPr>
            <p:nvPr/>
          </p:nvPicPr>
          <p:blipFill>
            <a:blip r:embed="rId5"/>
            <a:srcRect/>
            <a:stretch>
              <a:fillRect/>
            </a:stretch>
          </p:blipFill>
          <p:spPr bwMode="auto">
            <a:xfrm>
              <a:off x="5652097" y="1376772"/>
              <a:ext cx="2664319" cy="3790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2 CuadroTexto"/>
          <p:cNvSpPr txBox="1">
            <a:spLocks noChangeArrowheads="1"/>
          </p:cNvSpPr>
          <p:nvPr/>
        </p:nvSpPr>
        <p:spPr bwMode="auto">
          <a:xfrm>
            <a:off x="395288" y="1025525"/>
            <a:ext cx="8569325" cy="5083175"/>
          </a:xfrm>
          <a:prstGeom prst="rect">
            <a:avLst/>
          </a:prstGeom>
          <a:noFill/>
          <a:ln w="9525">
            <a:noFill/>
            <a:miter lim="800000"/>
            <a:headEnd/>
            <a:tailEnd/>
          </a:ln>
        </p:spPr>
        <p:txBody>
          <a:bodyPr>
            <a:spAutoFit/>
          </a:bodyPr>
          <a:lstStyle/>
          <a:p>
            <a:pPr marL="342900" indent="-342900">
              <a:spcAft>
                <a:spcPts val="1200"/>
              </a:spcAft>
              <a:buFont typeface="Arial" charset="0"/>
              <a:buChar char="•"/>
            </a:pPr>
            <a:r>
              <a:rPr lang="es-ES" sz="2400" i="1">
                <a:solidFill>
                  <a:srgbClr val="00008A"/>
                </a:solidFill>
                <a:latin typeface="Calibri" pitchFamily="34" charset="0"/>
              </a:rPr>
              <a:t>The models tend to underestimate rates of </a:t>
            </a:r>
            <a:r>
              <a:rPr lang="es-ES" sz="2400" b="1" i="1">
                <a:solidFill>
                  <a:srgbClr val="00008A"/>
                </a:solidFill>
                <a:latin typeface="Calibri" pitchFamily="34" charset="0"/>
              </a:rPr>
              <a:t>wet deposition</a:t>
            </a:r>
            <a:r>
              <a:rPr lang="es-ES" sz="2400" i="1">
                <a:solidFill>
                  <a:srgbClr val="00008A"/>
                </a:solidFill>
                <a:latin typeface="Calibri" pitchFamily="34" charset="0"/>
              </a:rPr>
              <a:t> (EMEP by only a few % for WNOx, and overestimates WSOx) ; and overestimate </a:t>
            </a:r>
            <a:r>
              <a:rPr lang="es-ES" sz="2400" b="1" i="1">
                <a:solidFill>
                  <a:srgbClr val="00008A"/>
                </a:solidFill>
                <a:latin typeface="Calibri" pitchFamily="34" charset="0"/>
              </a:rPr>
              <a:t>atmospheric concentrations</a:t>
            </a:r>
          </a:p>
          <a:p>
            <a:pPr marL="342900" indent="-342900">
              <a:spcAft>
                <a:spcPts val="1200"/>
              </a:spcAft>
              <a:buFont typeface="Arial" charset="0"/>
              <a:buChar char="•"/>
            </a:pPr>
            <a:r>
              <a:rPr lang="es-ES" sz="2400" b="1" i="1">
                <a:solidFill>
                  <a:srgbClr val="00008A"/>
                </a:solidFill>
                <a:latin typeface="Calibri" pitchFamily="34" charset="0"/>
              </a:rPr>
              <a:t>WNOx Trends: </a:t>
            </a:r>
            <a:r>
              <a:rPr lang="es-ES" sz="2400" i="1">
                <a:solidFill>
                  <a:srgbClr val="00008A"/>
                </a:solidFill>
                <a:latin typeface="Calibri" pitchFamily="34" charset="0"/>
              </a:rPr>
              <a:t>Models tend to overestimate the observed relative decreases in deposition (modelled trends are more significant)</a:t>
            </a:r>
          </a:p>
          <a:p>
            <a:pPr marL="342900" indent="-342900">
              <a:spcAft>
                <a:spcPts val="1200"/>
              </a:spcAft>
              <a:buFont typeface="Arial" charset="0"/>
              <a:buChar char="•"/>
            </a:pPr>
            <a:r>
              <a:rPr lang="es-ES" sz="2400" b="1" i="1">
                <a:solidFill>
                  <a:srgbClr val="00008A"/>
                </a:solidFill>
                <a:latin typeface="Calibri" pitchFamily="34" charset="0"/>
              </a:rPr>
              <a:t>WNHx Trends: </a:t>
            </a:r>
            <a:r>
              <a:rPr lang="es-ES" sz="2400" i="1">
                <a:solidFill>
                  <a:srgbClr val="00008A"/>
                </a:solidFill>
                <a:latin typeface="Calibri" pitchFamily="34" charset="0"/>
              </a:rPr>
              <a:t>Observed and modelled relative trends smaller than those for WNOx (trends are also less significant)</a:t>
            </a:r>
          </a:p>
          <a:p>
            <a:pPr marL="342900" indent="-342900">
              <a:spcAft>
                <a:spcPts val="1200"/>
              </a:spcAft>
              <a:buFont typeface="Arial" charset="0"/>
              <a:buChar char="•"/>
            </a:pPr>
            <a:r>
              <a:rPr lang="es-ES" sz="2400" b="1" i="1">
                <a:solidFill>
                  <a:srgbClr val="00008A"/>
                </a:solidFill>
                <a:latin typeface="Calibri" pitchFamily="34" charset="0"/>
              </a:rPr>
              <a:t>WSOx Trends: </a:t>
            </a:r>
            <a:r>
              <a:rPr lang="es-ES" sz="2400" i="1">
                <a:solidFill>
                  <a:srgbClr val="00008A"/>
                </a:solidFill>
                <a:latin typeface="Calibri" pitchFamily="34" charset="0"/>
              </a:rPr>
              <a:t>Similar ranges for modelled and observed relative trends (the majority of which are significant)</a:t>
            </a:r>
          </a:p>
          <a:p>
            <a:pPr marL="342900" indent="-342900">
              <a:spcAft>
                <a:spcPts val="1200"/>
              </a:spcAft>
              <a:buFont typeface="Arial" charset="0"/>
              <a:buChar char="•"/>
            </a:pPr>
            <a:r>
              <a:rPr lang="es-ES" sz="2400" i="1">
                <a:solidFill>
                  <a:srgbClr val="00008A"/>
                </a:solidFill>
                <a:latin typeface="Calibri" pitchFamily="34" charset="0"/>
              </a:rPr>
              <a:t>Meteorological variability appears to have only a small influence on modelled trends</a:t>
            </a:r>
          </a:p>
        </p:txBody>
      </p:sp>
      <p:sp>
        <p:nvSpPr>
          <p:cNvPr id="65538" name="3 CuadroTexto"/>
          <p:cNvSpPr txBox="1">
            <a:spLocks noChangeArrowheads="1"/>
          </p:cNvSpPr>
          <p:nvPr/>
        </p:nvSpPr>
        <p:spPr bwMode="auto">
          <a:xfrm>
            <a:off x="179388" y="188913"/>
            <a:ext cx="1674812" cy="461962"/>
          </a:xfrm>
          <a:prstGeom prst="rect">
            <a:avLst/>
          </a:prstGeom>
          <a:noFill/>
          <a:ln w="9525">
            <a:noFill/>
            <a:miter lim="800000"/>
            <a:headEnd/>
            <a:tailEnd/>
          </a:ln>
        </p:spPr>
        <p:txBody>
          <a:bodyPr wrap="none">
            <a:spAutoFit/>
          </a:bodyPr>
          <a:lstStyle/>
          <a:p>
            <a:r>
              <a:rPr lang="es-ES" sz="2400" b="1" i="1">
                <a:latin typeface="Calibri" pitchFamily="34" charset="0"/>
              </a:rPr>
              <a:t>Conclusions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3 CuadroTexto"/>
          <p:cNvSpPr txBox="1">
            <a:spLocks noChangeArrowheads="1"/>
          </p:cNvSpPr>
          <p:nvPr/>
        </p:nvSpPr>
        <p:spPr bwMode="auto">
          <a:xfrm>
            <a:off x="260350" y="323850"/>
            <a:ext cx="3294063" cy="457200"/>
          </a:xfrm>
          <a:prstGeom prst="rect">
            <a:avLst/>
          </a:prstGeom>
          <a:noFill/>
          <a:ln w="9525">
            <a:noFill/>
            <a:miter lim="800000"/>
            <a:headEnd/>
            <a:tailEnd/>
          </a:ln>
        </p:spPr>
        <p:txBody>
          <a:bodyPr wrap="none">
            <a:spAutoFit/>
          </a:bodyPr>
          <a:lstStyle/>
          <a:p>
            <a:r>
              <a:rPr lang="es-ES" sz="2400" b="1" i="1">
                <a:latin typeface="Calibri" pitchFamily="34" charset="0"/>
              </a:rPr>
              <a:t>So:  Questions to answer</a:t>
            </a:r>
          </a:p>
        </p:txBody>
      </p:sp>
      <p:sp>
        <p:nvSpPr>
          <p:cNvPr id="98307" name="2 CuadroTexto"/>
          <p:cNvSpPr txBox="1">
            <a:spLocks noChangeArrowheads="1"/>
          </p:cNvSpPr>
          <p:nvPr/>
        </p:nvSpPr>
        <p:spPr bwMode="auto">
          <a:xfrm>
            <a:off x="611188" y="1484313"/>
            <a:ext cx="7546975" cy="3690937"/>
          </a:xfrm>
          <a:prstGeom prst="rect">
            <a:avLst/>
          </a:prstGeom>
          <a:noFill/>
          <a:ln w="9525">
            <a:noFill/>
            <a:miter lim="800000"/>
            <a:headEnd/>
            <a:tailEnd/>
          </a:ln>
        </p:spPr>
        <p:txBody>
          <a:bodyPr>
            <a:spAutoFit/>
          </a:bodyPr>
          <a:lstStyle/>
          <a:p>
            <a:pPr marL="457200" indent="-457200">
              <a:spcAft>
                <a:spcPts val="2400"/>
              </a:spcAft>
              <a:buFont typeface="Calibri" pitchFamily="34" charset="0"/>
              <a:buAutoNum type="arabicParenR"/>
            </a:pPr>
            <a:r>
              <a:rPr lang="es-ES" sz="2800" i="1">
                <a:solidFill>
                  <a:srgbClr val="00008A"/>
                </a:solidFill>
                <a:latin typeface="Calibri" pitchFamily="34" charset="0"/>
              </a:rPr>
              <a:t>Can the models  estimate wet deposition for the period 1990-2010 with sufficient accuracy?</a:t>
            </a:r>
          </a:p>
          <a:p>
            <a:pPr marL="457200" indent="-457200">
              <a:spcAft>
                <a:spcPts val="2400"/>
              </a:spcAft>
              <a:buFont typeface="Calibri" pitchFamily="34" charset="0"/>
              <a:buAutoNum type="arabicParenR"/>
            </a:pPr>
            <a:r>
              <a:rPr lang="es-ES" sz="2800" i="1">
                <a:solidFill>
                  <a:srgbClr val="00008A"/>
                </a:solidFill>
                <a:latin typeface="Calibri" pitchFamily="34" charset="0"/>
              </a:rPr>
              <a:t>Can the models reproduce the observed trends in wet deposition?</a:t>
            </a:r>
          </a:p>
          <a:p>
            <a:pPr marL="457200" indent="-457200">
              <a:spcAft>
                <a:spcPts val="2400"/>
              </a:spcAft>
              <a:buFont typeface="Calibri" pitchFamily="34" charset="0"/>
              <a:buAutoNum type="arabicParenR"/>
            </a:pPr>
            <a:r>
              <a:rPr lang="es-ES" sz="2800" i="1">
                <a:solidFill>
                  <a:srgbClr val="00008A"/>
                </a:solidFill>
                <a:latin typeface="Calibri" pitchFamily="34" charset="0"/>
              </a:rPr>
              <a:t>What are the reasons for the differences between the models and between modelled and observed trends?</a:t>
            </a:r>
            <a:r>
              <a:rPr lang="es-ES" sz="2800" i="1">
                <a:solidFill>
                  <a:srgbClr val="0000DA"/>
                </a:solidFill>
                <a:latin typeface="Calibri"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a:xfrm>
            <a:off x="519113" y="2636838"/>
            <a:ext cx="8229600" cy="1143000"/>
          </a:xfrm>
        </p:spPr>
        <p:txBody>
          <a:bodyPr/>
          <a:lstStyle/>
          <a:p>
            <a:r>
              <a:rPr lang="es-ES" sz="6000" i="1" smtClean="0"/>
              <a:t>Thank you </a:t>
            </a:r>
            <a:br>
              <a:rPr lang="es-ES" sz="6000" i="1" smtClean="0"/>
            </a:br>
            <a:endParaRPr lang="es-ES" sz="6000" i="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3 CuadroTexto"/>
          <p:cNvSpPr txBox="1">
            <a:spLocks noChangeArrowheads="1"/>
          </p:cNvSpPr>
          <p:nvPr/>
        </p:nvSpPr>
        <p:spPr bwMode="auto">
          <a:xfrm>
            <a:off x="260350" y="323850"/>
            <a:ext cx="2789238" cy="461963"/>
          </a:xfrm>
          <a:prstGeom prst="rect">
            <a:avLst/>
          </a:prstGeom>
          <a:noFill/>
          <a:ln w="9525">
            <a:noFill/>
            <a:miter lim="800000"/>
            <a:headEnd/>
            <a:tailEnd/>
          </a:ln>
        </p:spPr>
        <p:txBody>
          <a:bodyPr wrap="none">
            <a:spAutoFit/>
          </a:bodyPr>
          <a:lstStyle/>
          <a:p>
            <a:r>
              <a:rPr lang="es-ES" sz="2400" b="1" i="1">
                <a:latin typeface="Calibri" pitchFamily="34" charset="0"/>
              </a:rPr>
              <a:t>Questions to answer</a:t>
            </a:r>
          </a:p>
        </p:txBody>
      </p:sp>
      <p:sp>
        <p:nvSpPr>
          <p:cNvPr id="17410" name="2 CuadroTexto"/>
          <p:cNvSpPr txBox="1">
            <a:spLocks noChangeArrowheads="1"/>
          </p:cNvSpPr>
          <p:nvPr/>
        </p:nvSpPr>
        <p:spPr bwMode="auto">
          <a:xfrm>
            <a:off x="611188" y="1484313"/>
            <a:ext cx="7546975" cy="3690937"/>
          </a:xfrm>
          <a:prstGeom prst="rect">
            <a:avLst/>
          </a:prstGeom>
          <a:noFill/>
          <a:ln w="9525">
            <a:noFill/>
            <a:miter lim="800000"/>
            <a:headEnd/>
            <a:tailEnd/>
          </a:ln>
        </p:spPr>
        <p:txBody>
          <a:bodyPr>
            <a:spAutoFit/>
          </a:bodyPr>
          <a:lstStyle/>
          <a:p>
            <a:pPr marL="457200" indent="-457200">
              <a:spcAft>
                <a:spcPts val="2400"/>
              </a:spcAft>
              <a:buFont typeface="Calibri" pitchFamily="34" charset="0"/>
              <a:buAutoNum type="arabicParenR"/>
            </a:pPr>
            <a:r>
              <a:rPr lang="es-ES" sz="2800" i="1">
                <a:solidFill>
                  <a:srgbClr val="00008A"/>
                </a:solidFill>
                <a:latin typeface="Calibri" pitchFamily="34" charset="0"/>
              </a:rPr>
              <a:t>Can the models  estimate wet deposition for the period 1990-2010 with sufficient accuracy?</a:t>
            </a:r>
          </a:p>
          <a:p>
            <a:pPr marL="457200" indent="-457200">
              <a:spcAft>
                <a:spcPts val="2400"/>
              </a:spcAft>
              <a:buFont typeface="Calibri" pitchFamily="34" charset="0"/>
              <a:buAutoNum type="arabicParenR"/>
            </a:pPr>
            <a:r>
              <a:rPr lang="es-ES" sz="2800" i="1">
                <a:solidFill>
                  <a:srgbClr val="00008A"/>
                </a:solidFill>
                <a:latin typeface="Calibri" pitchFamily="34" charset="0"/>
              </a:rPr>
              <a:t>Can the models reproduce the observed trends in wet deposition?</a:t>
            </a:r>
          </a:p>
          <a:p>
            <a:pPr marL="457200" indent="-457200">
              <a:spcAft>
                <a:spcPts val="2400"/>
              </a:spcAft>
              <a:buFont typeface="Calibri" pitchFamily="34" charset="0"/>
              <a:buAutoNum type="arabicParenR"/>
            </a:pPr>
            <a:r>
              <a:rPr lang="es-ES" sz="2800" i="1">
                <a:solidFill>
                  <a:srgbClr val="00008A"/>
                </a:solidFill>
                <a:latin typeface="Calibri" pitchFamily="34" charset="0"/>
              </a:rPr>
              <a:t>What are the reasons for the differences between the models and between modelled and observed trends?</a:t>
            </a:r>
            <a:r>
              <a:rPr lang="es-ES" sz="2800" i="1">
                <a:solidFill>
                  <a:srgbClr val="0000DA"/>
                </a:solidFill>
                <a:latin typeface="Calibri"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CuadroTexto"/>
          <p:cNvSpPr txBox="1">
            <a:spLocks noChangeArrowheads="1"/>
          </p:cNvSpPr>
          <p:nvPr/>
        </p:nvSpPr>
        <p:spPr bwMode="auto">
          <a:xfrm>
            <a:off x="179388" y="188913"/>
            <a:ext cx="2009775" cy="461962"/>
          </a:xfrm>
          <a:prstGeom prst="rect">
            <a:avLst/>
          </a:prstGeom>
          <a:noFill/>
          <a:ln w="9525">
            <a:noFill/>
            <a:miter lim="800000"/>
            <a:headEnd/>
            <a:tailEnd/>
          </a:ln>
        </p:spPr>
        <p:txBody>
          <a:bodyPr wrap="none">
            <a:spAutoFit/>
          </a:bodyPr>
          <a:lstStyle/>
          <a:p>
            <a:r>
              <a:rPr lang="es-ES" sz="2400" b="1" i="1">
                <a:latin typeface="Calibri" pitchFamily="34" charset="0"/>
              </a:rPr>
              <a:t>Datasets Used</a:t>
            </a:r>
          </a:p>
        </p:txBody>
      </p:sp>
      <p:graphicFrame>
        <p:nvGraphicFramePr>
          <p:cNvPr id="3" name="2 Tabla"/>
          <p:cNvGraphicFramePr>
            <a:graphicFrameLocks noGrp="1"/>
          </p:cNvGraphicFramePr>
          <p:nvPr/>
        </p:nvGraphicFramePr>
        <p:xfrm>
          <a:off x="250825" y="3573463"/>
          <a:ext cx="2449513" cy="1554162"/>
        </p:xfrm>
        <a:graphic>
          <a:graphicData uri="http://schemas.openxmlformats.org/drawingml/2006/table">
            <a:tbl>
              <a:tblPr firstRow="1" bandRow="1">
                <a:tableStyleId>{5C22544A-7EE6-4342-B048-85BDC9FD1C3A}</a:tableStyleId>
              </a:tblPr>
              <a:tblGrid>
                <a:gridCol w="2448272"/>
              </a:tblGrid>
              <a:tr h="370840">
                <a:tc>
                  <a:txBody>
                    <a:bodyPr/>
                    <a:lstStyle/>
                    <a:p>
                      <a:r>
                        <a:rPr lang="es-ES" dirty="0" err="1" smtClean="0"/>
                        <a:t>Simulations</a:t>
                      </a:r>
                      <a:r>
                        <a:rPr lang="es-ES" dirty="0" smtClean="0"/>
                        <a:t> </a:t>
                      </a:r>
                    </a:p>
                    <a:p>
                      <a:r>
                        <a:rPr lang="es-ES" dirty="0" smtClean="0"/>
                        <a:t>(1990-2010)</a:t>
                      </a:r>
                    </a:p>
                  </a:txBody>
                  <a:tcPr/>
                </a:tc>
              </a:tr>
              <a:tr h="370840">
                <a:tc>
                  <a:txBody>
                    <a:bodyPr/>
                    <a:lstStyle/>
                    <a:p>
                      <a:r>
                        <a:rPr lang="es-ES" dirty="0" err="1" smtClean="0"/>
                        <a:t>Chimere</a:t>
                      </a:r>
                      <a:r>
                        <a:rPr lang="es-ES" dirty="0" smtClean="0"/>
                        <a:t> (CHIM)</a:t>
                      </a:r>
                    </a:p>
                    <a:p>
                      <a:r>
                        <a:rPr lang="es-ES" dirty="0" smtClean="0"/>
                        <a:t>EMEP MSC-W (EMEP)</a:t>
                      </a:r>
                    </a:p>
                    <a:p>
                      <a:r>
                        <a:rPr lang="es-ES" dirty="0" smtClean="0"/>
                        <a:t>Lotos-Euros (LOTO)</a:t>
                      </a:r>
                    </a:p>
                  </a:txBody>
                  <a:tcPr/>
                </a:tc>
              </a:tr>
            </a:tbl>
          </a:graphicData>
        </a:graphic>
      </p:graphicFrame>
      <p:graphicFrame>
        <p:nvGraphicFramePr>
          <p:cNvPr id="5" name="4 Tabla"/>
          <p:cNvGraphicFramePr>
            <a:graphicFrameLocks noGrp="1"/>
          </p:cNvGraphicFramePr>
          <p:nvPr/>
        </p:nvGraphicFramePr>
        <p:xfrm>
          <a:off x="250825" y="765175"/>
          <a:ext cx="5545138" cy="2382838"/>
        </p:xfrm>
        <a:graphic>
          <a:graphicData uri="http://schemas.openxmlformats.org/drawingml/2006/table">
            <a:tbl>
              <a:tblPr firstRow="1" bandRow="1">
                <a:tableStyleId>{21E4AEA4-8DFA-4A89-87EB-49C32662AFE0}</a:tableStyleId>
              </a:tblPr>
              <a:tblGrid>
                <a:gridCol w="5544616"/>
              </a:tblGrid>
              <a:tr h="370840">
                <a:tc>
                  <a:txBody>
                    <a:bodyPr/>
                    <a:lstStyle/>
                    <a:p>
                      <a:r>
                        <a:rPr lang="es-ES" dirty="0" smtClean="0"/>
                        <a:t>Variables (</a:t>
                      </a:r>
                      <a:r>
                        <a:rPr lang="es-ES" dirty="0" err="1" smtClean="0"/>
                        <a:t>annual</a:t>
                      </a:r>
                      <a:r>
                        <a:rPr lang="es-ES" dirty="0" smtClean="0"/>
                        <a:t>, </a:t>
                      </a:r>
                      <a:r>
                        <a:rPr lang="es-ES" dirty="0" err="1" smtClean="0"/>
                        <a:t>seasonal</a:t>
                      </a:r>
                      <a:r>
                        <a:rPr lang="es-ES" dirty="0" smtClean="0"/>
                        <a:t>)</a:t>
                      </a:r>
                      <a:endParaRPr lang="es-ES" dirty="0"/>
                    </a:p>
                  </a:txBody>
                  <a:tcPr/>
                </a:tc>
              </a:tr>
              <a:tr h="370840">
                <a:tc>
                  <a:txBody>
                    <a:bodyPr/>
                    <a:lstStyle/>
                    <a:p>
                      <a:r>
                        <a:rPr lang="es-ES" dirty="0" err="1" smtClean="0"/>
                        <a:t>Wet</a:t>
                      </a:r>
                      <a:r>
                        <a:rPr lang="es-ES" dirty="0" smtClean="0"/>
                        <a:t> </a:t>
                      </a:r>
                      <a:r>
                        <a:rPr lang="es-ES" dirty="0" err="1" smtClean="0"/>
                        <a:t>deposition</a:t>
                      </a:r>
                      <a:r>
                        <a:rPr lang="es-ES" dirty="0" smtClean="0"/>
                        <a:t> of </a:t>
                      </a:r>
                      <a:r>
                        <a:rPr lang="es-ES" dirty="0" err="1" smtClean="0"/>
                        <a:t>oxidised</a:t>
                      </a:r>
                      <a:r>
                        <a:rPr lang="es-ES" dirty="0" smtClean="0"/>
                        <a:t> N (</a:t>
                      </a:r>
                      <a:r>
                        <a:rPr lang="es-ES" b="1" dirty="0" err="1" smtClean="0"/>
                        <a:t>WNOx</a:t>
                      </a:r>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Wet</a:t>
                      </a:r>
                      <a:r>
                        <a:rPr lang="es-ES" dirty="0" smtClean="0"/>
                        <a:t> </a:t>
                      </a:r>
                      <a:r>
                        <a:rPr lang="es-ES" dirty="0" err="1" smtClean="0"/>
                        <a:t>deposition</a:t>
                      </a:r>
                      <a:r>
                        <a:rPr lang="es-ES" dirty="0" smtClean="0"/>
                        <a:t> of </a:t>
                      </a:r>
                      <a:r>
                        <a:rPr lang="es-ES" dirty="0" err="1" smtClean="0"/>
                        <a:t>reduced</a:t>
                      </a:r>
                      <a:r>
                        <a:rPr lang="es-ES" dirty="0" smtClean="0"/>
                        <a:t> N (</a:t>
                      </a:r>
                      <a:r>
                        <a:rPr lang="es-ES" b="1" dirty="0" err="1" smtClean="0"/>
                        <a:t>WNHx</a:t>
                      </a:r>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Wet</a:t>
                      </a:r>
                      <a:r>
                        <a:rPr lang="es-ES" dirty="0" smtClean="0"/>
                        <a:t> </a:t>
                      </a:r>
                      <a:r>
                        <a:rPr lang="es-ES" dirty="0" err="1" smtClean="0"/>
                        <a:t>deposition</a:t>
                      </a:r>
                      <a:r>
                        <a:rPr lang="es-ES" dirty="0" smtClean="0"/>
                        <a:t> of S (</a:t>
                      </a:r>
                      <a:r>
                        <a:rPr lang="es-ES" b="1" dirty="0" err="1" smtClean="0"/>
                        <a:t>WSOx</a:t>
                      </a:r>
                      <a:r>
                        <a:rPr lang="es-ES" dirty="0" smtClean="0"/>
                        <a:t>)</a:t>
                      </a:r>
                      <a:r>
                        <a:rPr lang="es-ES" baseline="30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Total </a:t>
                      </a:r>
                      <a:r>
                        <a:rPr lang="es-ES" dirty="0" err="1" smtClean="0"/>
                        <a:t>oxidised</a:t>
                      </a:r>
                      <a:r>
                        <a:rPr lang="es-ES" baseline="0" dirty="0" smtClean="0"/>
                        <a:t> N = HNO3 + NO3-10 (</a:t>
                      </a:r>
                      <a:r>
                        <a:rPr lang="es-ES" b="1" baseline="0" dirty="0" smtClean="0"/>
                        <a:t>TNO3</a:t>
                      </a:r>
                      <a:r>
                        <a:rPr lang="es-E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Total </a:t>
                      </a:r>
                      <a:r>
                        <a:rPr lang="es-ES" dirty="0" err="1" smtClean="0"/>
                        <a:t>reduced</a:t>
                      </a:r>
                      <a:r>
                        <a:rPr lang="es-ES" baseline="0" dirty="0" smtClean="0"/>
                        <a:t> N = NH3 + NH4-10 (</a:t>
                      </a:r>
                      <a:r>
                        <a:rPr lang="es-ES" b="1" baseline="0" dirty="0" smtClean="0"/>
                        <a:t>TNH4</a:t>
                      </a:r>
                      <a:r>
                        <a:rPr lang="es-ES" baseline="0" dirty="0" smtClean="0"/>
                        <a:t>)</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Total </a:t>
                      </a:r>
                      <a:r>
                        <a:rPr lang="es-ES" dirty="0" err="1" smtClean="0"/>
                        <a:t>sulphur</a:t>
                      </a:r>
                      <a:r>
                        <a:rPr lang="es-ES" baseline="0" dirty="0" smtClean="0"/>
                        <a:t> = SO2 + SO4-10 (</a:t>
                      </a:r>
                      <a:r>
                        <a:rPr lang="es-ES" b="1" baseline="0" dirty="0" smtClean="0"/>
                        <a:t>TSO4</a:t>
                      </a:r>
                      <a:r>
                        <a:rPr lang="es-ES" baseline="0" dirty="0" smtClean="0"/>
                        <a:t>)</a:t>
                      </a:r>
                      <a:r>
                        <a:rPr lang="es-ES" baseline="30000" dirty="0" smtClean="0"/>
                        <a:t> *</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Precipitation</a:t>
                      </a:r>
                      <a:endParaRPr lang="es-ES" dirty="0" smtClean="0"/>
                    </a:p>
                  </a:txBody>
                  <a:tcPr/>
                </a:tc>
              </a:tr>
            </a:tbl>
          </a:graphicData>
        </a:graphic>
      </p:graphicFrame>
      <p:graphicFrame>
        <p:nvGraphicFramePr>
          <p:cNvPr id="6" name="5 Tabla"/>
          <p:cNvGraphicFramePr>
            <a:graphicFrameLocks noGrp="1"/>
          </p:cNvGraphicFramePr>
          <p:nvPr/>
        </p:nvGraphicFramePr>
        <p:xfrm>
          <a:off x="2916238" y="3573463"/>
          <a:ext cx="3024187" cy="2651125"/>
        </p:xfrm>
        <a:graphic>
          <a:graphicData uri="http://schemas.openxmlformats.org/drawingml/2006/table">
            <a:tbl>
              <a:tblPr firstRow="1" bandRow="1">
                <a:tableStyleId>{7DF18680-E054-41AD-8BC1-D1AEF772440D}</a:tableStyleId>
              </a:tblPr>
              <a:tblGrid>
                <a:gridCol w="3024336"/>
              </a:tblGrid>
              <a:tr h="370840">
                <a:tc>
                  <a:txBody>
                    <a:bodyPr/>
                    <a:lstStyle/>
                    <a:p>
                      <a:r>
                        <a:rPr lang="es-ES" dirty="0" err="1" smtClean="0"/>
                        <a:t>Simulations</a:t>
                      </a:r>
                      <a:r>
                        <a:rPr lang="es-ES" dirty="0" smtClean="0"/>
                        <a:t> </a:t>
                      </a:r>
                    </a:p>
                    <a:p>
                      <a:r>
                        <a:rPr lang="es-ES" dirty="0" smtClean="0"/>
                        <a:t>(1990,</a:t>
                      </a:r>
                      <a:r>
                        <a:rPr lang="es-ES" baseline="0" dirty="0" smtClean="0"/>
                        <a:t> 2000, 2010)</a:t>
                      </a:r>
                    </a:p>
                  </a:txBody>
                  <a:tcPr/>
                </a:tc>
              </a:tr>
              <a:tr h="370840">
                <a:tc>
                  <a:txBody>
                    <a:bodyPr/>
                    <a:lstStyle/>
                    <a:p>
                      <a:r>
                        <a:rPr lang="es-ES" dirty="0" err="1" smtClean="0"/>
                        <a:t>Chimere</a:t>
                      </a:r>
                      <a:r>
                        <a:rPr lang="es-ES" dirty="0" smtClean="0"/>
                        <a:t> (CHIM)</a:t>
                      </a:r>
                    </a:p>
                    <a:p>
                      <a:r>
                        <a:rPr lang="es-ES" dirty="0" smtClean="0"/>
                        <a:t>CMAQ (CMAQB)</a:t>
                      </a:r>
                    </a:p>
                    <a:p>
                      <a:r>
                        <a:rPr lang="es-ES" dirty="0" smtClean="0"/>
                        <a:t>EMEP MSC-W (EMEP)</a:t>
                      </a:r>
                    </a:p>
                    <a:p>
                      <a:r>
                        <a:rPr lang="es-ES" dirty="0" smtClean="0"/>
                        <a:t>Lotos-Euros (LOTO)</a:t>
                      </a:r>
                    </a:p>
                    <a:p>
                      <a:r>
                        <a:rPr lang="es-ES" dirty="0" smtClean="0"/>
                        <a:t>MINNI</a:t>
                      </a:r>
                    </a:p>
                    <a:p>
                      <a:r>
                        <a:rPr lang="es-ES" dirty="0" smtClean="0"/>
                        <a:t>Polair3D (POLR)</a:t>
                      </a:r>
                    </a:p>
                    <a:p>
                      <a:r>
                        <a:rPr lang="es-ES" dirty="0" smtClean="0">
                          <a:solidFill>
                            <a:schemeClr val="tx1">
                              <a:lumMod val="65000"/>
                              <a:lumOff val="35000"/>
                            </a:schemeClr>
                          </a:solidFill>
                        </a:rPr>
                        <a:t>WRF-</a:t>
                      </a:r>
                      <a:r>
                        <a:rPr lang="es-ES" dirty="0" err="1" smtClean="0">
                          <a:solidFill>
                            <a:schemeClr val="tx1">
                              <a:lumMod val="65000"/>
                              <a:lumOff val="35000"/>
                            </a:schemeClr>
                          </a:solidFill>
                        </a:rPr>
                        <a:t>Chem</a:t>
                      </a:r>
                      <a:r>
                        <a:rPr lang="es-ES" baseline="0" dirty="0" smtClean="0">
                          <a:solidFill>
                            <a:schemeClr val="tx1">
                              <a:lumMod val="65000"/>
                              <a:lumOff val="35000"/>
                            </a:schemeClr>
                          </a:solidFill>
                        </a:rPr>
                        <a:t> (WRFC)</a:t>
                      </a:r>
                      <a:endParaRPr lang="es-ES" dirty="0" smtClean="0">
                        <a:solidFill>
                          <a:schemeClr val="tx1">
                            <a:lumMod val="65000"/>
                            <a:lumOff val="35000"/>
                          </a:schemeClr>
                        </a:solidFill>
                      </a:endParaRPr>
                    </a:p>
                  </a:txBody>
                  <a:tcPr/>
                </a:tc>
              </a:tr>
            </a:tbl>
          </a:graphicData>
        </a:graphic>
      </p:graphicFrame>
      <p:graphicFrame>
        <p:nvGraphicFramePr>
          <p:cNvPr id="8" name="7 Tabla"/>
          <p:cNvGraphicFramePr>
            <a:graphicFrameLocks noGrp="1"/>
          </p:cNvGraphicFramePr>
          <p:nvPr/>
        </p:nvGraphicFramePr>
        <p:xfrm>
          <a:off x="6156325" y="3573463"/>
          <a:ext cx="2736850" cy="1554162"/>
        </p:xfrm>
        <a:graphic>
          <a:graphicData uri="http://schemas.openxmlformats.org/drawingml/2006/table">
            <a:tbl>
              <a:tblPr firstRow="1" bandRow="1">
                <a:tableStyleId>{F5AB1C69-6EDB-4FF4-983F-18BD219EF322}</a:tableStyleId>
              </a:tblPr>
              <a:tblGrid>
                <a:gridCol w="2736304"/>
              </a:tblGrid>
              <a:tr h="370840">
                <a:tc>
                  <a:txBody>
                    <a:bodyPr/>
                    <a:lstStyle/>
                    <a:p>
                      <a:r>
                        <a:rPr lang="es-ES" dirty="0" err="1" smtClean="0"/>
                        <a:t>Observations</a:t>
                      </a:r>
                      <a:r>
                        <a:rPr lang="es-ES" dirty="0" smtClean="0"/>
                        <a:t> </a:t>
                      </a:r>
                    </a:p>
                    <a:p>
                      <a:r>
                        <a:rPr lang="es-ES" dirty="0" smtClean="0"/>
                        <a:t>(EMEP </a:t>
                      </a:r>
                      <a:r>
                        <a:rPr lang="es-ES" dirty="0" err="1" smtClean="0"/>
                        <a:t>sites</a:t>
                      </a:r>
                      <a:r>
                        <a:rPr lang="es-ES" dirty="0" smtClean="0"/>
                        <a:t>:</a:t>
                      </a:r>
                      <a:r>
                        <a:rPr lang="es-ES" baseline="0" dirty="0" smtClean="0"/>
                        <a:t> 1990-2010)</a:t>
                      </a:r>
                      <a:endParaRPr lang="es-ES" dirty="0"/>
                    </a:p>
                  </a:txBody>
                  <a:tcPr>
                    <a:solidFill>
                      <a:srgbClr val="77943C"/>
                    </a:solidFill>
                  </a:tcPr>
                </a:tc>
              </a:tr>
              <a:tr h="370840">
                <a:tc>
                  <a:txBody>
                    <a:bodyPr/>
                    <a:lstStyle/>
                    <a:p>
                      <a:r>
                        <a:rPr lang="es-ES" dirty="0" err="1" smtClean="0"/>
                        <a:t>Wet</a:t>
                      </a:r>
                      <a:r>
                        <a:rPr lang="es-ES" dirty="0" smtClean="0"/>
                        <a:t> </a:t>
                      </a:r>
                      <a:r>
                        <a:rPr lang="es-ES" dirty="0" err="1" smtClean="0"/>
                        <a:t>deposition</a:t>
                      </a:r>
                      <a:r>
                        <a:rPr lang="es-ES" dirty="0" smtClean="0"/>
                        <a:t> (41 </a:t>
                      </a:r>
                      <a:r>
                        <a:rPr lang="es-ES" dirty="0" err="1" smtClean="0"/>
                        <a:t>sites</a:t>
                      </a:r>
                      <a:r>
                        <a:rPr lang="es-ES" dirty="0" smtClean="0"/>
                        <a:t>)</a:t>
                      </a:r>
                    </a:p>
                    <a:p>
                      <a:r>
                        <a:rPr lang="es-ES" dirty="0" err="1" smtClean="0"/>
                        <a:t>Precipitation</a:t>
                      </a:r>
                      <a:r>
                        <a:rPr lang="es-ES" baseline="0" dirty="0" smtClean="0"/>
                        <a:t> (41 </a:t>
                      </a:r>
                      <a:r>
                        <a:rPr lang="es-ES" baseline="0" dirty="0" err="1" smtClean="0"/>
                        <a:t>sites</a:t>
                      </a:r>
                      <a:r>
                        <a:rPr lang="es-ES" baseline="0" dirty="0" smtClean="0"/>
                        <a:t>)</a:t>
                      </a:r>
                    </a:p>
                    <a:p>
                      <a:r>
                        <a:rPr lang="es-ES" baseline="0" dirty="0" err="1" smtClean="0"/>
                        <a:t>Concentrations</a:t>
                      </a:r>
                      <a:r>
                        <a:rPr lang="es-ES" baseline="0" dirty="0" smtClean="0"/>
                        <a:t> (29 </a:t>
                      </a:r>
                      <a:r>
                        <a:rPr lang="es-ES" baseline="0" dirty="0" err="1" smtClean="0"/>
                        <a:t>sites</a:t>
                      </a:r>
                      <a:r>
                        <a:rPr lang="es-ES" baseline="0" dirty="0" smtClean="0"/>
                        <a:t>)</a:t>
                      </a:r>
                      <a:endParaRPr lang="es-ES" dirty="0" smtClean="0"/>
                    </a:p>
                  </a:txBody>
                  <a:tcPr>
                    <a:solidFill>
                      <a:srgbClr val="B9CC9C"/>
                    </a:solidFill>
                  </a:tcPr>
                </a:tc>
              </a:tr>
            </a:tbl>
          </a:graphicData>
        </a:graphic>
      </p:graphicFrame>
      <p:pic>
        <p:nvPicPr>
          <p:cNvPr id="1027" name="Picture 3"/>
          <p:cNvPicPr>
            <a:picLocks noChangeAspect="1" noChangeArrowheads="1"/>
          </p:cNvPicPr>
          <p:nvPr/>
        </p:nvPicPr>
        <p:blipFill>
          <a:blip r:embed="rId3"/>
          <a:srcRect/>
          <a:stretch>
            <a:fillRect/>
          </a:stretch>
        </p:blipFill>
        <p:spPr bwMode="auto">
          <a:xfrm>
            <a:off x="6372225" y="5230813"/>
            <a:ext cx="2303463" cy="574675"/>
          </a:xfrm>
          <a:prstGeom prst="rect">
            <a:avLst/>
          </a:prstGeom>
          <a:noFill/>
          <a:ln w="9525">
            <a:noFill/>
            <a:miter lim="800000"/>
            <a:headEnd/>
            <a:tailEnd/>
          </a:ln>
        </p:spPr>
      </p:pic>
      <p:sp>
        <p:nvSpPr>
          <p:cNvPr id="9" name="8 Rectángulo"/>
          <p:cNvSpPr>
            <a:spLocks noChangeArrowheads="1"/>
          </p:cNvSpPr>
          <p:nvPr/>
        </p:nvSpPr>
        <p:spPr bwMode="auto">
          <a:xfrm>
            <a:off x="588963" y="6381750"/>
            <a:ext cx="4940300" cy="400050"/>
          </a:xfrm>
          <a:prstGeom prst="rect">
            <a:avLst/>
          </a:prstGeom>
          <a:noFill/>
          <a:ln w="9525">
            <a:noFill/>
            <a:miter lim="800000"/>
            <a:headEnd/>
            <a:tailEnd/>
          </a:ln>
        </p:spPr>
        <p:txBody>
          <a:bodyPr wrap="none">
            <a:spAutoFit/>
          </a:bodyPr>
          <a:lstStyle/>
          <a:p>
            <a:r>
              <a:rPr lang="es-ES" sz="2000" b="1" i="1">
                <a:solidFill>
                  <a:srgbClr val="7030A0"/>
                </a:solidFill>
                <a:latin typeface="Calibri" pitchFamily="34" charset="0"/>
              </a:rPr>
              <a:t>+ Simulations with constant emissions (2010)</a:t>
            </a:r>
          </a:p>
        </p:txBody>
      </p:sp>
      <p:sp>
        <p:nvSpPr>
          <p:cNvPr id="18468" name="6 CuadroTexto"/>
          <p:cNvSpPr txBox="1">
            <a:spLocks noChangeArrowheads="1"/>
          </p:cNvSpPr>
          <p:nvPr/>
        </p:nvSpPr>
        <p:spPr bwMode="auto">
          <a:xfrm>
            <a:off x="250825" y="3141663"/>
            <a:ext cx="2189163" cy="276225"/>
          </a:xfrm>
          <a:prstGeom prst="rect">
            <a:avLst/>
          </a:prstGeom>
          <a:noFill/>
          <a:ln w="9525">
            <a:noFill/>
            <a:miter lim="800000"/>
            <a:headEnd/>
            <a:tailEnd/>
          </a:ln>
        </p:spPr>
        <p:txBody>
          <a:bodyPr wrap="none">
            <a:spAutoFit/>
          </a:bodyPr>
          <a:lstStyle/>
          <a:p>
            <a:r>
              <a:rPr lang="es-ES" sz="1200" baseline="30000">
                <a:latin typeface="Calibri" pitchFamily="34" charset="0"/>
              </a:rPr>
              <a:t>*</a:t>
            </a:r>
            <a:r>
              <a:rPr lang="es-ES" sz="1200">
                <a:latin typeface="Calibri" pitchFamily="34" charset="0"/>
              </a:rPr>
              <a:t> Not including sea-salt sulphate</a:t>
            </a:r>
          </a:p>
        </p:txBody>
      </p:sp>
      <p:pic>
        <p:nvPicPr>
          <p:cNvPr id="10" name="9 Imagen"/>
          <p:cNvPicPr>
            <a:picLocks noChangeAspect="1"/>
          </p:cNvPicPr>
          <p:nvPr/>
        </p:nvPicPr>
        <p:blipFill>
          <a:blip r:embed="rId4"/>
          <a:srcRect/>
          <a:stretch>
            <a:fillRect/>
          </a:stretch>
        </p:blipFill>
        <p:spPr bwMode="auto">
          <a:xfrm>
            <a:off x="6156325" y="549275"/>
            <a:ext cx="2736850" cy="299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3 CuadroTexto"/>
          <p:cNvSpPr txBox="1">
            <a:spLocks noChangeArrowheads="1"/>
          </p:cNvSpPr>
          <p:nvPr/>
        </p:nvSpPr>
        <p:spPr bwMode="auto">
          <a:xfrm>
            <a:off x="179388" y="188913"/>
            <a:ext cx="4246562"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a:t>
            </a:r>
          </a:p>
        </p:txBody>
      </p:sp>
      <p:sp>
        <p:nvSpPr>
          <p:cNvPr id="20482" name="9 CuadroTexto"/>
          <p:cNvSpPr txBox="1">
            <a:spLocks noChangeArrowheads="1"/>
          </p:cNvSpPr>
          <p:nvPr/>
        </p:nvSpPr>
        <p:spPr bwMode="auto">
          <a:xfrm>
            <a:off x="179388" y="692150"/>
            <a:ext cx="4359275" cy="461963"/>
          </a:xfrm>
          <a:prstGeom prst="rect">
            <a:avLst/>
          </a:prstGeom>
          <a:noFill/>
          <a:ln w="9525">
            <a:noFill/>
            <a:miter lim="800000"/>
            <a:headEnd/>
            <a:tailEnd/>
          </a:ln>
        </p:spPr>
        <p:txBody>
          <a:bodyPr wrap="none">
            <a:spAutoFit/>
          </a:bodyPr>
          <a:lstStyle/>
          <a:p>
            <a:r>
              <a:rPr lang="es-ES" sz="2400" i="1">
                <a:latin typeface="Calibri" pitchFamily="34" charset="0"/>
              </a:rPr>
              <a:t>e.g. EMEP - WNOx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pic>
        <p:nvPicPr>
          <p:cNvPr id="20483" name="1 Imagen"/>
          <p:cNvPicPr>
            <a:picLocks noChangeAspect="1"/>
          </p:cNvPicPr>
          <p:nvPr/>
        </p:nvPicPr>
        <p:blipFill>
          <a:blip r:embed="rId3"/>
          <a:srcRect/>
          <a:stretch>
            <a:fillRect/>
          </a:stretch>
        </p:blipFill>
        <p:spPr bwMode="auto">
          <a:xfrm>
            <a:off x="350838" y="2101850"/>
            <a:ext cx="3284537" cy="3598863"/>
          </a:xfrm>
          <a:prstGeom prst="rect">
            <a:avLst/>
          </a:prstGeom>
          <a:noFill/>
          <a:ln w="9525">
            <a:noFill/>
            <a:miter lim="800000"/>
            <a:headEnd/>
            <a:tailEnd/>
          </a:ln>
        </p:spPr>
      </p:pic>
      <p:pic>
        <p:nvPicPr>
          <p:cNvPr id="20484" name="2 Imagen"/>
          <p:cNvPicPr>
            <a:picLocks noChangeAspect="1"/>
          </p:cNvPicPr>
          <p:nvPr/>
        </p:nvPicPr>
        <p:blipFill>
          <a:blip r:embed="rId4"/>
          <a:srcRect/>
          <a:stretch>
            <a:fillRect/>
          </a:stretch>
        </p:blipFill>
        <p:spPr bwMode="auto">
          <a:xfrm>
            <a:off x="4022725" y="2101850"/>
            <a:ext cx="3286125" cy="3598863"/>
          </a:xfrm>
          <a:prstGeom prst="rect">
            <a:avLst/>
          </a:prstGeom>
          <a:noFill/>
          <a:ln w="9525">
            <a:noFill/>
            <a:miter lim="800000"/>
            <a:headEnd/>
            <a:tailEnd/>
          </a:ln>
        </p:spPr>
      </p:pic>
      <p:sp>
        <p:nvSpPr>
          <p:cNvPr id="20485" name="11 CuadroTexto"/>
          <p:cNvSpPr txBox="1">
            <a:spLocks noChangeArrowheads="1"/>
          </p:cNvSpPr>
          <p:nvPr/>
        </p:nvSpPr>
        <p:spPr bwMode="auto">
          <a:xfrm>
            <a:off x="1574800" y="1628775"/>
            <a:ext cx="704850" cy="400050"/>
          </a:xfrm>
          <a:prstGeom prst="rect">
            <a:avLst/>
          </a:prstGeom>
          <a:noFill/>
          <a:ln w="9525">
            <a:noFill/>
            <a:miter lim="800000"/>
            <a:headEnd/>
            <a:tailEnd/>
          </a:ln>
        </p:spPr>
        <p:txBody>
          <a:bodyPr wrap="none">
            <a:spAutoFit/>
          </a:bodyPr>
          <a:lstStyle/>
          <a:p>
            <a:r>
              <a:rPr lang="es-ES" sz="2000" b="1" i="1">
                <a:latin typeface="Calibri" pitchFamily="34" charset="0"/>
              </a:rPr>
              <a:t>1990</a:t>
            </a:r>
          </a:p>
        </p:txBody>
      </p:sp>
      <p:sp>
        <p:nvSpPr>
          <p:cNvPr id="20486" name="12 CuadroTexto"/>
          <p:cNvSpPr txBox="1">
            <a:spLocks noChangeArrowheads="1"/>
          </p:cNvSpPr>
          <p:nvPr/>
        </p:nvSpPr>
        <p:spPr bwMode="auto">
          <a:xfrm>
            <a:off x="5319713" y="1628775"/>
            <a:ext cx="703262" cy="400050"/>
          </a:xfrm>
          <a:prstGeom prst="rect">
            <a:avLst/>
          </a:prstGeom>
          <a:noFill/>
          <a:ln w="9525">
            <a:noFill/>
            <a:miter lim="800000"/>
            <a:headEnd/>
            <a:tailEnd/>
          </a:ln>
        </p:spPr>
        <p:txBody>
          <a:bodyPr wrap="none">
            <a:spAutoFit/>
          </a:bodyPr>
          <a:lstStyle/>
          <a:p>
            <a:r>
              <a:rPr lang="es-ES" sz="2000" b="1" i="1">
                <a:latin typeface="Calibri" pitchFamily="34" charset="0"/>
              </a:rPr>
              <a:t>2010</a:t>
            </a:r>
          </a:p>
        </p:txBody>
      </p:sp>
      <p:pic>
        <p:nvPicPr>
          <p:cNvPr id="20487" name="Picture 2"/>
          <p:cNvPicPr>
            <a:picLocks noChangeAspect="1" noChangeArrowheads="1"/>
          </p:cNvPicPr>
          <p:nvPr/>
        </p:nvPicPr>
        <p:blipFill>
          <a:blip r:embed="rId5"/>
          <a:srcRect/>
          <a:stretch>
            <a:fillRect/>
          </a:stretch>
        </p:blipFill>
        <p:spPr bwMode="auto">
          <a:xfrm>
            <a:off x="7667625" y="2808288"/>
            <a:ext cx="1296988" cy="202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p:cNvPicPr>
            <a:picLocks noChangeAspect="1" noChangeArrowheads="1"/>
          </p:cNvPicPr>
          <p:nvPr/>
        </p:nvPicPr>
        <p:blipFill>
          <a:blip r:embed="rId3"/>
          <a:srcRect/>
          <a:stretch>
            <a:fillRect/>
          </a:stretch>
        </p:blipFill>
        <p:spPr bwMode="auto">
          <a:xfrm>
            <a:off x="179388" y="1341438"/>
            <a:ext cx="7200900" cy="4829175"/>
          </a:xfrm>
          <a:prstGeom prst="rect">
            <a:avLst/>
          </a:prstGeom>
          <a:noFill/>
          <a:ln w="9525">
            <a:noFill/>
            <a:miter lim="800000"/>
            <a:headEnd/>
            <a:tailEnd/>
          </a:ln>
        </p:spPr>
      </p:pic>
      <p:sp>
        <p:nvSpPr>
          <p:cNvPr id="22530" name="3 CuadroTexto"/>
          <p:cNvSpPr txBox="1">
            <a:spLocks noChangeArrowheads="1"/>
          </p:cNvSpPr>
          <p:nvPr/>
        </p:nvSpPr>
        <p:spPr bwMode="auto">
          <a:xfrm>
            <a:off x="179388" y="188913"/>
            <a:ext cx="656748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Mean of all sites</a:t>
            </a:r>
          </a:p>
        </p:txBody>
      </p:sp>
      <p:sp>
        <p:nvSpPr>
          <p:cNvPr id="22531" name="9 CuadroTexto"/>
          <p:cNvSpPr txBox="1">
            <a:spLocks noChangeArrowheads="1"/>
          </p:cNvSpPr>
          <p:nvPr/>
        </p:nvSpPr>
        <p:spPr bwMode="auto">
          <a:xfrm>
            <a:off x="179388" y="692150"/>
            <a:ext cx="2874962" cy="461963"/>
          </a:xfrm>
          <a:prstGeom prst="rect">
            <a:avLst/>
          </a:prstGeom>
          <a:noFill/>
          <a:ln w="9525">
            <a:noFill/>
            <a:miter lim="800000"/>
            <a:headEnd/>
            <a:tailEnd/>
          </a:ln>
        </p:spPr>
        <p:txBody>
          <a:bodyPr wrap="none">
            <a:spAutoFit/>
          </a:bodyPr>
          <a:lstStyle/>
          <a:p>
            <a:r>
              <a:rPr lang="es-ES" sz="2400" i="1">
                <a:latin typeface="Calibri" pitchFamily="34" charset="0"/>
              </a:rPr>
              <a:t>WNOx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16" name="15 CuadroTexto"/>
          <p:cNvSpPr txBox="1">
            <a:spLocks noChangeArrowheads="1"/>
          </p:cNvSpPr>
          <p:nvPr/>
        </p:nvSpPr>
        <p:spPr bwMode="auto">
          <a:xfrm>
            <a:off x="7380288" y="404813"/>
            <a:ext cx="1417637" cy="461962"/>
          </a:xfrm>
          <a:prstGeom prst="rect">
            <a:avLst/>
          </a:prstGeom>
          <a:noFill/>
          <a:ln w="9525">
            <a:noFill/>
            <a:miter lim="800000"/>
            <a:headEnd/>
            <a:tailEnd/>
          </a:ln>
        </p:spPr>
        <p:txBody>
          <a:bodyPr wrap="none">
            <a:spAutoFit/>
          </a:bodyPr>
          <a:lstStyle/>
          <a:p>
            <a:r>
              <a:rPr lang="es-ES" sz="2400" i="1">
                <a:latin typeface="Calibri" pitchFamily="34" charset="0"/>
              </a:rPr>
              <a:t>By season</a:t>
            </a:r>
          </a:p>
        </p:txBody>
      </p:sp>
      <p:pic>
        <p:nvPicPr>
          <p:cNvPr id="5128" name="Picture 8"/>
          <p:cNvPicPr>
            <a:picLocks noChangeAspect="1" noChangeArrowheads="1"/>
          </p:cNvPicPr>
          <p:nvPr/>
        </p:nvPicPr>
        <p:blipFill>
          <a:blip r:embed="rId4"/>
          <a:srcRect/>
          <a:stretch>
            <a:fillRect/>
          </a:stretch>
        </p:blipFill>
        <p:spPr bwMode="auto">
          <a:xfrm>
            <a:off x="7235825" y="981075"/>
            <a:ext cx="1873250" cy="1289050"/>
          </a:xfrm>
          <a:prstGeom prst="rect">
            <a:avLst/>
          </a:prstGeom>
          <a:noFill/>
          <a:ln w="9525">
            <a:noFill/>
            <a:miter lim="800000"/>
            <a:headEnd/>
            <a:tailEnd/>
          </a:ln>
        </p:spPr>
      </p:pic>
      <p:pic>
        <p:nvPicPr>
          <p:cNvPr id="5129" name="Picture 9"/>
          <p:cNvPicPr>
            <a:picLocks noChangeAspect="1" noChangeArrowheads="1"/>
          </p:cNvPicPr>
          <p:nvPr/>
        </p:nvPicPr>
        <p:blipFill>
          <a:blip r:embed="rId5"/>
          <a:srcRect/>
          <a:stretch>
            <a:fillRect/>
          </a:stretch>
        </p:blipFill>
        <p:spPr bwMode="auto">
          <a:xfrm>
            <a:off x="7235825" y="2349500"/>
            <a:ext cx="1873250" cy="1287463"/>
          </a:xfrm>
          <a:prstGeom prst="rect">
            <a:avLst/>
          </a:prstGeom>
          <a:noFill/>
          <a:ln w="9525">
            <a:noFill/>
            <a:miter lim="800000"/>
            <a:headEnd/>
            <a:tailEnd/>
          </a:ln>
        </p:spPr>
      </p:pic>
      <p:pic>
        <p:nvPicPr>
          <p:cNvPr id="5130" name="Picture 10"/>
          <p:cNvPicPr>
            <a:picLocks noChangeAspect="1" noChangeArrowheads="1"/>
          </p:cNvPicPr>
          <p:nvPr/>
        </p:nvPicPr>
        <p:blipFill>
          <a:blip r:embed="rId6"/>
          <a:srcRect/>
          <a:stretch>
            <a:fillRect/>
          </a:stretch>
        </p:blipFill>
        <p:spPr bwMode="auto">
          <a:xfrm>
            <a:off x="7235825" y="3716338"/>
            <a:ext cx="1873250" cy="1289050"/>
          </a:xfrm>
          <a:prstGeom prst="rect">
            <a:avLst/>
          </a:prstGeom>
          <a:noFill/>
          <a:ln w="9525">
            <a:noFill/>
            <a:miter lim="800000"/>
            <a:headEnd/>
            <a:tailEnd/>
          </a:ln>
        </p:spPr>
      </p:pic>
      <p:pic>
        <p:nvPicPr>
          <p:cNvPr id="5131" name="Picture 11"/>
          <p:cNvPicPr>
            <a:picLocks noChangeAspect="1" noChangeArrowheads="1"/>
          </p:cNvPicPr>
          <p:nvPr/>
        </p:nvPicPr>
        <p:blipFill>
          <a:blip r:embed="rId7"/>
          <a:srcRect/>
          <a:stretch>
            <a:fillRect/>
          </a:stretch>
        </p:blipFill>
        <p:spPr bwMode="auto">
          <a:xfrm>
            <a:off x="7235825" y="5084763"/>
            <a:ext cx="1873250" cy="128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srcRect/>
          <a:stretch>
            <a:fillRect/>
          </a:stretch>
        </p:blipFill>
        <p:spPr bwMode="auto">
          <a:xfrm>
            <a:off x="179388" y="1341438"/>
            <a:ext cx="7200900" cy="4829175"/>
          </a:xfrm>
          <a:prstGeom prst="rect">
            <a:avLst/>
          </a:prstGeom>
          <a:noFill/>
          <a:ln w="9525">
            <a:noFill/>
            <a:miter lim="800000"/>
            <a:headEnd/>
            <a:tailEnd/>
          </a:ln>
        </p:spPr>
      </p:pic>
      <p:sp>
        <p:nvSpPr>
          <p:cNvPr id="24578" name="3 CuadroTexto"/>
          <p:cNvSpPr txBox="1">
            <a:spLocks noChangeArrowheads="1"/>
          </p:cNvSpPr>
          <p:nvPr/>
        </p:nvSpPr>
        <p:spPr bwMode="auto">
          <a:xfrm>
            <a:off x="179388" y="188913"/>
            <a:ext cx="656748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Mean of all sites</a:t>
            </a:r>
          </a:p>
        </p:txBody>
      </p:sp>
      <p:sp>
        <p:nvSpPr>
          <p:cNvPr id="24579" name="9 CuadroTexto"/>
          <p:cNvSpPr txBox="1">
            <a:spLocks noChangeArrowheads="1"/>
          </p:cNvSpPr>
          <p:nvPr/>
        </p:nvSpPr>
        <p:spPr bwMode="auto">
          <a:xfrm>
            <a:off x="179388" y="692150"/>
            <a:ext cx="2874962" cy="461963"/>
          </a:xfrm>
          <a:prstGeom prst="rect">
            <a:avLst/>
          </a:prstGeom>
          <a:noFill/>
          <a:ln w="9525">
            <a:noFill/>
            <a:miter lim="800000"/>
            <a:headEnd/>
            <a:tailEnd/>
          </a:ln>
        </p:spPr>
        <p:txBody>
          <a:bodyPr wrap="none">
            <a:spAutoFit/>
          </a:bodyPr>
          <a:lstStyle/>
          <a:p>
            <a:r>
              <a:rPr lang="es-ES" sz="2400" i="1">
                <a:latin typeface="Calibri" pitchFamily="34" charset="0"/>
              </a:rPr>
              <a:t>WNHx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8" name="7 CuadroTexto"/>
          <p:cNvSpPr txBox="1">
            <a:spLocks noChangeArrowheads="1"/>
          </p:cNvSpPr>
          <p:nvPr/>
        </p:nvSpPr>
        <p:spPr bwMode="auto">
          <a:xfrm>
            <a:off x="7380288" y="404813"/>
            <a:ext cx="1417637" cy="461962"/>
          </a:xfrm>
          <a:prstGeom prst="rect">
            <a:avLst/>
          </a:prstGeom>
          <a:noFill/>
          <a:ln w="9525">
            <a:noFill/>
            <a:miter lim="800000"/>
            <a:headEnd/>
            <a:tailEnd/>
          </a:ln>
        </p:spPr>
        <p:txBody>
          <a:bodyPr wrap="none">
            <a:spAutoFit/>
          </a:bodyPr>
          <a:lstStyle/>
          <a:p>
            <a:r>
              <a:rPr lang="es-ES" sz="2400" i="1">
                <a:latin typeface="Calibri" pitchFamily="34" charset="0"/>
              </a:rPr>
              <a:t>By season</a:t>
            </a:r>
          </a:p>
        </p:txBody>
      </p:sp>
      <p:pic>
        <p:nvPicPr>
          <p:cNvPr id="7171" name="Picture 3"/>
          <p:cNvPicPr>
            <a:picLocks noChangeAspect="1" noChangeArrowheads="1"/>
          </p:cNvPicPr>
          <p:nvPr/>
        </p:nvPicPr>
        <p:blipFill>
          <a:blip r:embed="rId4"/>
          <a:srcRect/>
          <a:stretch>
            <a:fillRect/>
          </a:stretch>
        </p:blipFill>
        <p:spPr bwMode="auto">
          <a:xfrm>
            <a:off x="7235825" y="5084763"/>
            <a:ext cx="1873250" cy="1289050"/>
          </a:xfrm>
          <a:prstGeom prst="rect">
            <a:avLst/>
          </a:prstGeom>
          <a:noFill/>
          <a:ln w="9525">
            <a:noFill/>
            <a:miter lim="800000"/>
            <a:headEnd/>
            <a:tailEnd/>
          </a:ln>
        </p:spPr>
      </p:pic>
      <p:pic>
        <p:nvPicPr>
          <p:cNvPr id="7172" name="Picture 4"/>
          <p:cNvPicPr>
            <a:picLocks noChangeAspect="1" noChangeArrowheads="1"/>
          </p:cNvPicPr>
          <p:nvPr/>
        </p:nvPicPr>
        <p:blipFill>
          <a:blip r:embed="rId5"/>
          <a:srcRect/>
          <a:stretch>
            <a:fillRect/>
          </a:stretch>
        </p:blipFill>
        <p:spPr bwMode="auto">
          <a:xfrm>
            <a:off x="7254875" y="3716338"/>
            <a:ext cx="1871663" cy="1289050"/>
          </a:xfrm>
          <a:prstGeom prst="rect">
            <a:avLst/>
          </a:prstGeom>
          <a:noFill/>
          <a:ln w="9525">
            <a:noFill/>
            <a:miter lim="800000"/>
            <a:headEnd/>
            <a:tailEnd/>
          </a:ln>
        </p:spPr>
      </p:pic>
      <p:pic>
        <p:nvPicPr>
          <p:cNvPr id="7173" name="Picture 5"/>
          <p:cNvPicPr>
            <a:picLocks noChangeAspect="1" noChangeArrowheads="1"/>
          </p:cNvPicPr>
          <p:nvPr/>
        </p:nvPicPr>
        <p:blipFill>
          <a:blip r:embed="rId6"/>
          <a:srcRect/>
          <a:stretch>
            <a:fillRect/>
          </a:stretch>
        </p:blipFill>
        <p:spPr bwMode="auto">
          <a:xfrm>
            <a:off x="7235825" y="2349500"/>
            <a:ext cx="1873250" cy="1287463"/>
          </a:xfrm>
          <a:prstGeom prst="rect">
            <a:avLst/>
          </a:prstGeom>
          <a:noFill/>
          <a:ln w="9525">
            <a:noFill/>
            <a:miter lim="800000"/>
            <a:headEnd/>
            <a:tailEnd/>
          </a:ln>
        </p:spPr>
      </p:pic>
      <p:pic>
        <p:nvPicPr>
          <p:cNvPr id="7174" name="Picture 6"/>
          <p:cNvPicPr>
            <a:picLocks noChangeAspect="1" noChangeArrowheads="1"/>
          </p:cNvPicPr>
          <p:nvPr/>
        </p:nvPicPr>
        <p:blipFill>
          <a:blip r:embed="rId7"/>
          <a:srcRect/>
          <a:stretch>
            <a:fillRect/>
          </a:stretch>
        </p:blipFill>
        <p:spPr bwMode="auto">
          <a:xfrm>
            <a:off x="7235825" y="981075"/>
            <a:ext cx="1873250" cy="128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ChangeAspect="1" noChangeArrowheads="1"/>
          </p:cNvPicPr>
          <p:nvPr/>
        </p:nvPicPr>
        <p:blipFill>
          <a:blip r:embed="rId3"/>
          <a:srcRect/>
          <a:stretch>
            <a:fillRect/>
          </a:stretch>
        </p:blipFill>
        <p:spPr bwMode="auto">
          <a:xfrm>
            <a:off x="179388" y="1341438"/>
            <a:ext cx="7200900" cy="4829175"/>
          </a:xfrm>
          <a:prstGeom prst="rect">
            <a:avLst/>
          </a:prstGeom>
          <a:noFill/>
          <a:ln w="9525">
            <a:noFill/>
            <a:miter lim="800000"/>
            <a:headEnd/>
            <a:tailEnd/>
          </a:ln>
        </p:spPr>
      </p:pic>
      <p:pic>
        <p:nvPicPr>
          <p:cNvPr id="6154" name="Picture 10"/>
          <p:cNvPicPr>
            <a:picLocks noChangeAspect="1" noChangeArrowheads="1"/>
          </p:cNvPicPr>
          <p:nvPr/>
        </p:nvPicPr>
        <p:blipFill>
          <a:blip r:embed="rId4"/>
          <a:srcRect/>
          <a:stretch>
            <a:fillRect/>
          </a:stretch>
        </p:blipFill>
        <p:spPr bwMode="auto">
          <a:xfrm>
            <a:off x="7235825" y="5084763"/>
            <a:ext cx="1873250" cy="1289050"/>
          </a:xfrm>
          <a:prstGeom prst="rect">
            <a:avLst/>
          </a:prstGeom>
          <a:noFill/>
          <a:ln w="9525">
            <a:noFill/>
            <a:miter lim="800000"/>
            <a:headEnd/>
            <a:tailEnd/>
          </a:ln>
        </p:spPr>
      </p:pic>
      <p:pic>
        <p:nvPicPr>
          <p:cNvPr id="6153" name="Picture 9"/>
          <p:cNvPicPr>
            <a:picLocks noChangeAspect="1" noChangeArrowheads="1"/>
          </p:cNvPicPr>
          <p:nvPr/>
        </p:nvPicPr>
        <p:blipFill>
          <a:blip r:embed="rId5"/>
          <a:srcRect/>
          <a:stretch>
            <a:fillRect/>
          </a:stretch>
        </p:blipFill>
        <p:spPr bwMode="auto">
          <a:xfrm>
            <a:off x="7239000" y="3716338"/>
            <a:ext cx="1873250" cy="1289050"/>
          </a:xfrm>
          <a:prstGeom prst="rect">
            <a:avLst/>
          </a:prstGeom>
          <a:noFill/>
          <a:ln w="9525">
            <a:noFill/>
            <a:miter lim="800000"/>
            <a:headEnd/>
            <a:tailEnd/>
          </a:ln>
        </p:spPr>
      </p:pic>
      <p:pic>
        <p:nvPicPr>
          <p:cNvPr id="6152" name="Picture 8"/>
          <p:cNvPicPr>
            <a:picLocks noChangeAspect="1" noChangeArrowheads="1"/>
          </p:cNvPicPr>
          <p:nvPr/>
        </p:nvPicPr>
        <p:blipFill>
          <a:blip r:embed="rId6"/>
          <a:srcRect/>
          <a:stretch>
            <a:fillRect/>
          </a:stretch>
        </p:blipFill>
        <p:spPr bwMode="auto">
          <a:xfrm>
            <a:off x="7235825" y="2349500"/>
            <a:ext cx="1873250" cy="1287463"/>
          </a:xfrm>
          <a:prstGeom prst="rect">
            <a:avLst/>
          </a:prstGeom>
          <a:noFill/>
          <a:ln w="9525">
            <a:noFill/>
            <a:miter lim="800000"/>
            <a:headEnd/>
            <a:tailEnd/>
          </a:ln>
        </p:spPr>
      </p:pic>
      <p:pic>
        <p:nvPicPr>
          <p:cNvPr id="6151" name="Picture 7"/>
          <p:cNvPicPr>
            <a:picLocks noChangeAspect="1" noChangeArrowheads="1"/>
          </p:cNvPicPr>
          <p:nvPr/>
        </p:nvPicPr>
        <p:blipFill>
          <a:blip r:embed="rId7"/>
          <a:srcRect/>
          <a:stretch>
            <a:fillRect/>
          </a:stretch>
        </p:blipFill>
        <p:spPr bwMode="auto">
          <a:xfrm>
            <a:off x="7235825" y="981075"/>
            <a:ext cx="1873250" cy="1289050"/>
          </a:xfrm>
          <a:prstGeom prst="rect">
            <a:avLst/>
          </a:prstGeom>
          <a:noFill/>
          <a:ln w="9525">
            <a:noFill/>
            <a:miter lim="800000"/>
            <a:headEnd/>
            <a:tailEnd/>
          </a:ln>
        </p:spPr>
      </p:pic>
      <p:sp>
        <p:nvSpPr>
          <p:cNvPr id="26630" name="3 CuadroTexto"/>
          <p:cNvSpPr txBox="1">
            <a:spLocks noChangeArrowheads="1"/>
          </p:cNvSpPr>
          <p:nvPr/>
        </p:nvSpPr>
        <p:spPr bwMode="auto">
          <a:xfrm>
            <a:off x="179388" y="188913"/>
            <a:ext cx="656748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Mean of all sites</a:t>
            </a:r>
          </a:p>
        </p:txBody>
      </p:sp>
      <p:sp>
        <p:nvSpPr>
          <p:cNvPr id="26631" name="9 CuadroTexto"/>
          <p:cNvSpPr txBox="1">
            <a:spLocks noChangeArrowheads="1"/>
          </p:cNvSpPr>
          <p:nvPr/>
        </p:nvSpPr>
        <p:spPr bwMode="auto">
          <a:xfrm>
            <a:off x="179388" y="692150"/>
            <a:ext cx="2754312" cy="461963"/>
          </a:xfrm>
          <a:prstGeom prst="rect">
            <a:avLst/>
          </a:prstGeom>
          <a:noFill/>
          <a:ln w="9525">
            <a:noFill/>
            <a:miter lim="800000"/>
            <a:headEnd/>
            <a:tailEnd/>
          </a:ln>
        </p:spPr>
        <p:txBody>
          <a:bodyPr wrap="none">
            <a:spAutoFit/>
          </a:bodyPr>
          <a:lstStyle/>
          <a:p>
            <a:r>
              <a:rPr lang="es-ES" sz="2400" i="1">
                <a:latin typeface="Calibri" pitchFamily="34" charset="0"/>
              </a:rPr>
              <a:t>WSOx (mg S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11" name="10 CuadroTexto"/>
          <p:cNvSpPr txBox="1">
            <a:spLocks noChangeArrowheads="1"/>
          </p:cNvSpPr>
          <p:nvPr/>
        </p:nvSpPr>
        <p:spPr bwMode="auto">
          <a:xfrm>
            <a:off x="7380288" y="404813"/>
            <a:ext cx="1417637" cy="461962"/>
          </a:xfrm>
          <a:prstGeom prst="rect">
            <a:avLst/>
          </a:prstGeom>
          <a:noFill/>
          <a:ln w="9525">
            <a:noFill/>
            <a:miter lim="800000"/>
            <a:headEnd/>
            <a:tailEnd/>
          </a:ln>
        </p:spPr>
        <p:txBody>
          <a:bodyPr wrap="none">
            <a:spAutoFit/>
          </a:bodyPr>
          <a:lstStyle/>
          <a:p>
            <a:r>
              <a:rPr lang="es-ES" sz="2400" i="1">
                <a:latin typeface="Calibri" pitchFamily="34" charset="0"/>
              </a:rPr>
              <a:t>By season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763713" y="2862263"/>
            <a:ext cx="5183187" cy="3662362"/>
          </a:xfrm>
          <a:prstGeom prst="rect">
            <a:avLst/>
          </a:prstGeom>
          <a:noFill/>
          <a:ln w="9525">
            <a:noFill/>
            <a:miter lim="800000"/>
            <a:headEnd/>
            <a:tailEnd/>
          </a:ln>
        </p:spPr>
      </p:pic>
      <p:sp>
        <p:nvSpPr>
          <p:cNvPr id="28674" name="3 CuadroTexto"/>
          <p:cNvSpPr txBox="1">
            <a:spLocks noChangeArrowheads="1"/>
          </p:cNvSpPr>
          <p:nvPr/>
        </p:nvSpPr>
        <p:spPr bwMode="auto">
          <a:xfrm>
            <a:off x="179388" y="188913"/>
            <a:ext cx="531653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Trends</a:t>
            </a:r>
          </a:p>
        </p:txBody>
      </p:sp>
      <p:sp>
        <p:nvSpPr>
          <p:cNvPr id="5" name="4 CuadroTexto"/>
          <p:cNvSpPr txBox="1"/>
          <p:nvPr/>
        </p:nvSpPr>
        <p:spPr>
          <a:xfrm>
            <a:off x="179388" y="908050"/>
            <a:ext cx="7258050" cy="1731963"/>
          </a:xfrm>
          <a:prstGeom prst="rect">
            <a:avLst/>
          </a:prstGeom>
          <a:noFill/>
        </p:spPr>
        <p:txBody>
          <a:bodyPr wrap="none">
            <a:spAutoFit/>
          </a:bodyPr>
          <a:lstStyle/>
          <a:p>
            <a:pPr fontAlgn="auto">
              <a:spcBef>
                <a:spcPts val="0"/>
              </a:spcBef>
              <a:spcAft>
                <a:spcPts val="0"/>
              </a:spcAft>
              <a:defRPr/>
            </a:pPr>
            <a:r>
              <a:rPr lang="es-ES" sz="2400" b="1" i="1" dirty="0" err="1">
                <a:solidFill>
                  <a:srgbClr val="00008A"/>
                </a:solidFill>
                <a:latin typeface="+mn-lt"/>
              </a:rPr>
              <a:t>Conditions</a:t>
            </a:r>
            <a:r>
              <a:rPr lang="es-ES" sz="2400" b="1" i="1" dirty="0">
                <a:solidFill>
                  <a:srgbClr val="00008A"/>
                </a:solidFill>
                <a:latin typeface="+mn-lt"/>
              </a:rPr>
              <a:t>: </a:t>
            </a:r>
            <a:r>
              <a:rPr lang="es-ES" sz="2400" i="1" dirty="0" err="1">
                <a:solidFill>
                  <a:srgbClr val="00008A"/>
                </a:solidFill>
                <a:latin typeface="+mn-lt"/>
              </a:rPr>
              <a:t>Observations</a:t>
            </a:r>
            <a:r>
              <a:rPr lang="es-ES" sz="2400" i="1" dirty="0">
                <a:solidFill>
                  <a:srgbClr val="00008A"/>
                </a:solidFill>
                <a:latin typeface="+mn-lt"/>
              </a:rPr>
              <a:t> </a:t>
            </a:r>
            <a:r>
              <a:rPr lang="es-ES" sz="2400" i="1" dirty="0" err="1">
                <a:solidFill>
                  <a:srgbClr val="00008A"/>
                </a:solidFill>
                <a:latin typeface="+mn-lt"/>
              </a:rPr>
              <a:t>for</a:t>
            </a:r>
            <a:r>
              <a:rPr lang="es-ES" sz="2400" i="1" dirty="0">
                <a:solidFill>
                  <a:srgbClr val="00008A"/>
                </a:solidFill>
                <a:latin typeface="+mn-lt"/>
              </a:rPr>
              <a:t> &gt; 75% of </a:t>
            </a:r>
            <a:r>
              <a:rPr lang="es-ES" sz="2400" i="1" dirty="0" err="1">
                <a:solidFill>
                  <a:srgbClr val="00008A"/>
                </a:solidFill>
                <a:latin typeface="+mn-lt"/>
              </a:rPr>
              <a:t>period</a:t>
            </a:r>
            <a:endParaRPr lang="es-ES" sz="2400" i="1" dirty="0">
              <a:solidFill>
                <a:srgbClr val="00008A"/>
              </a:solidFill>
              <a:latin typeface="+mn-lt"/>
            </a:endParaRPr>
          </a:p>
          <a:p>
            <a:pPr fontAlgn="auto">
              <a:spcBef>
                <a:spcPts val="0"/>
              </a:spcBef>
              <a:spcAft>
                <a:spcPts val="0"/>
              </a:spcAft>
              <a:defRPr/>
            </a:pPr>
            <a:r>
              <a:rPr lang="es-ES" sz="2400" b="1" i="1" dirty="0" err="1">
                <a:solidFill>
                  <a:srgbClr val="00008A"/>
                </a:solidFill>
                <a:latin typeface="+mn-lt"/>
              </a:rPr>
              <a:t>Trend</a:t>
            </a:r>
            <a:r>
              <a:rPr lang="es-ES" sz="2400" b="1" i="1" dirty="0">
                <a:solidFill>
                  <a:srgbClr val="00008A"/>
                </a:solidFill>
                <a:latin typeface="+mn-lt"/>
              </a:rPr>
              <a:t> </a:t>
            </a:r>
            <a:r>
              <a:rPr lang="es-ES" sz="2400" b="1" i="1" dirty="0" err="1">
                <a:solidFill>
                  <a:srgbClr val="00008A"/>
                </a:solidFill>
                <a:latin typeface="+mn-lt"/>
              </a:rPr>
              <a:t>calculation</a:t>
            </a:r>
            <a:r>
              <a:rPr lang="es-ES" sz="2400" b="1" i="1" dirty="0">
                <a:solidFill>
                  <a:srgbClr val="00008A"/>
                </a:solidFill>
                <a:latin typeface="+mn-lt"/>
              </a:rPr>
              <a:t>:  </a:t>
            </a:r>
            <a:r>
              <a:rPr lang="es-ES" sz="2400" i="1" dirty="0" err="1">
                <a:solidFill>
                  <a:srgbClr val="00008A"/>
                </a:solidFill>
                <a:latin typeface="+mn-lt"/>
              </a:rPr>
              <a:t>Sen’s</a:t>
            </a:r>
            <a:r>
              <a:rPr lang="es-ES" sz="2400" i="1" dirty="0">
                <a:solidFill>
                  <a:srgbClr val="00008A"/>
                </a:solidFill>
                <a:latin typeface="+mn-lt"/>
              </a:rPr>
              <a:t> </a:t>
            </a:r>
            <a:r>
              <a:rPr lang="es-ES" sz="2400" i="1" dirty="0" err="1">
                <a:solidFill>
                  <a:srgbClr val="00008A"/>
                </a:solidFill>
                <a:latin typeface="+mn-lt"/>
              </a:rPr>
              <a:t>slope</a:t>
            </a:r>
            <a:r>
              <a:rPr lang="es-ES" sz="2400" i="1" dirty="0">
                <a:solidFill>
                  <a:srgbClr val="00008A"/>
                </a:solidFill>
                <a:latin typeface="+mn-lt"/>
              </a:rPr>
              <a:t> </a:t>
            </a:r>
            <a:r>
              <a:rPr lang="es-ES" sz="2400" i="1" dirty="0" err="1">
                <a:solidFill>
                  <a:srgbClr val="00008A"/>
                </a:solidFill>
                <a:latin typeface="+mn-lt"/>
              </a:rPr>
              <a:t>method</a:t>
            </a:r>
            <a:endParaRPr lang="es-ES" sz="2400" i="1" dirty="0">
              <a:solidFill>
                <a:srgbClr val="00008A"/>
              </a:solidFill>
              <a:latin typeface="+mn-lt"/>
            </a:endParaRPr>
          </a:p>
          <a:p>
            <a:pPr fontAlgn="auto">
              <a:spcBef>
                <a:spcPts val="0"/>
              </a:spcBef>
              <a:spcAft>
                <a:spcPts val="0"/>
              </a:spcAft>
              <a:defRPr/>
            </a:pPr>
            <a:r>
              <a:rPr lang="es-ES" sz="2400" b="1" i="1" dirty="0" err="1">
                <a:solidFill>
                  <a:srgbClr val="00008A"/>
                </a:solidFill>
                <a:latin typeface="+mn-lt"/>
              </a:rPr>
              <a:t>Relative</a:t>
            </a:r>
            <a:r>
              <a:rPr lang="es-ES" sz="2400" b="1" i="1" dirty="0">
                <a:solidFill>
                  <a:srgbClr val="00008A"/>
                </a:solidFill>
                <a:latin typeface="+mn-lt"/>
              </a:rPr>
              <a:t> </a:t>
            </a:r>
            <a:r>
              <a:rPr lang="es-ES" sz="2400" b="1" i="1" dirty="0" err="1">
                <a:solidFill>
                  <a:srgbClr val="00008A"/>
                </a:solidFill>
                <a:latin typeface="+mn-lt"/>
              </a:rPr>
              <a:t>trend</a:t>
            </a:r>
            <a:r>
              <a:rPr lang="es-ES" sz="2400" b="1" i="1" dirty="0">
                <a:solidFill>
                  <a:srgbClr val="00008A"/>
                </a:solidFill>
                <a:latin typeface="+mn-lt"/>
              </a:rPr>
              <a:t> </a:t>
            </a:r>
            <a:r>
              <a:rPr lang="es-ES" sz="2400" i="1" dirty="0">
                <a:solidFill>
                  <a:srgbClr val="00008A"/>
                </a:solidFill>
                <a:latin typeface="+mn-lt"/>
              </a:rPr>
              <a:t>= </a:t>
            </a:r>
            <a:r>
              <a:rPr lang="es-ES" sz="2400" i="1" dirty="0" err="1">
                <a:solidFill>
                  <a:srgbClr val="00008A"/>
                </a:solidFill>
                <a:latin typeface="+mn-lt"/>
              </a:rPr>
              <a:t>Trend</a:t>
            </a:r>
            <a:r>
              <a:rPr lang="es-ES" sz="2400" i="1" dirty="0">
                <a:solidFill>
                  <a:srgbClr val="00008A"/>
                </a:solidFill>
                <a:latin typeface="+mn-lt"/>
              </a:rPr>
              <a:t>/</a:t>
            </a:r>
            <a:r>
              <a:rPr lang="es-ES" sz="2400" i="1" dirty="0" err="1">
                <a:solidFill>
                  <a:srgbClr val="00008A"/>
                </a:solidFill>
                <a:latin typeface="+mn-lt"/>
              </a:rPr>
              <a:t>Estimated</a:t>
            </a:r>
            <a:r>
              <a:rPr lang="es-ES" sz="2400" i="1" dirty="0">
                <a:solidFill>
                  <a:srgbClr val="00008A"/>
                </a:solidFill>
                <a:latin typeface="+mn-lt"/>
              </a:rPr>
              <a:t> </a:t>
            </a:r>
            <a:r>
              <a:rPr lang="es-ES" sz="2400" i="1" dirty="0" err="1">
                <a:solidFill>
                  <a:srgbClr val="00008A"/>
                </a:solidFill>
                <a:latin typeface="+mn-lt"/>
              </a:rPr>
              <a:t>value</a:t>
            </a:r>
            <a:r>
              <a:rPr lang="es-ES" sz="2400" i="1" dirty="0">
                <a:solidFill>
                  <a:srgbClr val="00008A"/>
                </a:solidFill>
                <a:latin typeface="+mn-lt"/>
              </a:rPr>
              <a:t> at </a:t>
            </a:r>
            <a:r>
              <a:rPr lang="es-ES" sz="2400" i="1" dirty="0" err="1">
                <a:solidFill>
                  <a:srgbClr val="00008A"/>
                </a:solidFill>
                <a:latin typeface="+mn-lt"/>
              </a:rPr>
              <a:t>start</a:t>
            </a:r>
            <a:r>
              <a:rPr lang="es-ES" sz="2400" i="1" dirty="0">
                <a:solidFill>
                  <a:srgbClr val="00008A"/>
                </a:solidFill>
                <a:latin typeface="+mn-lt"/>
              </a:rPr>
              <a:t> of </a:t>
            </a:r>
            <a:r>
              <a:rPr lang="es-ES" sz="2400" i="1" dirty="0" err="1">
                <a:solidFill>
                  <a:srgbClr val="00008A"/>
                </a:solidFill>
                <a:latin typeface="+mn-lt"/>
              </a:rPr>
              <a:t>period</a:t>
            </a:r>
            <a:endParaRPr lang="es-ES" sz="2400" i="1" dirty="0">
              <a:solidFill>
                <a:srgbClr val="00008A"/>
              </a:solidFill>
              <a:latin typeface="+mn-lt"/>
            </a:endParaRPr>
          </a:p>
          <a:p>
            <a:pPr fontAlgn="auto">
              <a:spcBef>
                <a:spcPts val="0"/>
              </a:spcBef>
              <a:spcAft>
                <a:spcPts val="0"/>
              </a:spcAft>
              <a:defRPr/>
            </a:pPr>
            <a:endParaRPr lang="es-ES" sz="1050" b="1" i="1" dirty="0">
              <a:solidFill>
                <a:srgbClr val="00008A"/>
              </a:solidFill>
              <a:latin typeface="+mn-lt"/>
            </a:endParaRPr>
          </a:p>
          <a:p>
            <a:pPr fontAlgn="auto">
              <a:spcBef>
                <a:spcPts val="0"/>
              </a:spcBef>
              <a:spcAft>
                <a:spcPts val="0"/>
              </a:spcAft>
              <a:defRPr/>
            </a:pPr>
            <a:r>
              <a:rPr lang="es-ES" sz="2400" b="1" i="1" dirty="0" err="1">
                <a:solidFill>
                  <a:srgbClr val="00008A"/>
                </a:solidFill>
                <a:latin typeface="+mn-lt"/>
              </a:rPr>
              <a:t>Trend</a:t>
            </a:r>
            <a:r>
              <a:rPr lang="es-ES" sz="2400" b="1" i="1" dirty="0">
                <a:solidFill>
                  <a:srgbClr val="00008A"/>
                </a:solidFill>
                <a:latin typeface="+mn-lt"/>
              </a:rPr>
              <a:t> </a:t>
            </a:r>
            <a:r>
              <a:rPr lang="es-ES" sz="2400" b="1" i="1" dirty="0" err="1">
                <a:solidFill>
                  <a:srgbClr val="00008A"/>
                </a:solidFill>
                <a:latin typeface="+mn-lt"/>
              </a:rPr>
              <a:t>significance</a:t>
            </a:r>
            <a:r>
              <a:rPr lang="es-ES" sz="2400" b="1" i="1" dirty="0">
                <a:solidFill>
                  <a:srgbClr val="00008A"/>
                </a:solidFill>
                <a:latin typeface="+mn-lt"/>
              </a:rPr>
              <a:t>: </a:t>
            </a:r>
            <a:r>
              <a:rPr lang="es-ES" sz="2400" i="1" dirty="0">
                <a:solidFill>
                  <a:srgbClr val="00008A"/>
                </a:solidFill>
                <a:latin typeface="+mn-lt"/>
              </a:rPr>
              <a:t>Mann </a:t>
            </a:r>
            <a:r>
              <a:rPr lang="es-ES" sz="2400" i="1" dirty="0">
                <a:solidFill>
                  <a:srgbClr val="00008A"/>
                </a:solidFill>
                <a:latin typeface="+mn-lt"/>
              </a:rPr>
              <a:t>Kendall </a:t>
            </a:r>
            <a:r>
              <a:rPr lang="es-ES" sz="2400" i="1" dirty="0" err="1">
                <a:solidFill>
                  <a:srgbClr val="00008A"/>
                </a:solidFill>
                <a:latin typeface="+mn-lt"/>
              </a:rPr>
              <a:t>method</a:t>
            </a:r>
            <a:r>
              <a:rPr lang="es-ES" sz="2400" i="1" dirty="0">
                <a:solidFill>
                  <a:srgbClr val="00008A"/>
                </a:solidFill>
                <a:latin typeface="+mn-lt"/>
              </a:rPr>
              <a:t> (p &lt; 0.05)</a:t>
            </a:r>
          </a:p>
        </p:txBody>
      </p:sp>
      <p:sp>
        <p:nvSpPr>
          <p:cNvPr id="8" name="7 CuadroTexto"/>
          <p:cNvSpPr txBox="1">
            <a:spLocks noChangeArrowheads="1"/>
          </p:cNvSpPr>
          <p:nvPr/>
        </p:nvSpPr>
        <p:spPr bwMode="auto">
          <a:xfrm>
            <a:off x="179388" y="2708275"/>
            <a:ext cx="1296987" cy="1201738"/>
          </a:xfrm>
          <a:prstGeom prst="rect">
            <a:avLst/>
          </a:prstGeom>
          <a:noFill/>
          <a:ln w="9525">
            <a:noFill/>
            <a:miter lim="800000"/>
            <a:headEnd/>
            <a:tailEnd/>
          </a:ln>
        </p:spPr>
        <p:txBody>
          <a:bodyPr>
            <a:spAutoFit/>
          </a:bodyPr>
          <a:lstStyle/>
          <a:p>
            <a:r>
              <a:rPr lang="es-ES" i="1">
                <a:latin typeface="Calibri" pitchFamily="34" charset="0"/>
              </a:rPr>
              <a:t>e.g. Randomly chosen site</a:t>
            </a:r>
          </a:p>
          <a:p>
            <a:r>
              <a:rPr lang="es-ES" i="1">
                <a:latin typeface="Calibri" pitchFamily="34" charset="0"/>
              </a:rPr>
              <a:t>(DE002R)</a:t>
            </a:r>
          </a:p>
        </p:txBody>
      </p:sp>
      <p:sp>
        <p:nvSpPr>
          <p:cNvPr id="2" name="1 Rectángulo"/>
          <p:cNvSpPr/>
          <p:nvPr/>
        </p:nvSpPr>
        <p:spPr>
          <a:xfrm>
            <a:off x="6732588" y="5084763"/>
            <a:ext cx="2106612" cy="1477962"/>
          </a:xfrm>
          <a:prstGeom prst="rect">
            <a:avLst/>
          </a:prstGeom>
        </p:spPr>
        <p:txBody>
          <a:bodyPr>
            <a:spAutoFit/>
          </a:bodyPr>
          <a:lstStyle/>
          <a:p>
            <a:pPr fontAlgn="auto">
              <a:spcBef>
                <a:spcPts val="0"/>
              </a:spcBef>
              <a:spcAft>
                <a:spcPts val="0"/>
              </a:spcAft>
              <a:defRPr/>
            </a:pPr>
            <a:r>
              <a:rPr lang="es-ES" dirty="0" err="1">
                <a:latin typeface="+mn-lt"/>
              </a:rPr>
              <a:t>Relative</a:t>
            </a:r>
            <a:r>
              <a:rPr lang="es-ES" dirty="0">
                <a:latin typeface="+mn-lt"/>
              </a:rPr>
              <a:t> </a:t>
            </a:r>
            <a:r>
              <a:rPr lang="es-ES" dirty="0" err="1">
                <a:latin typeface="+mn-lt"/>
              </a:rPr>
              <a:t>trends</a:t>
            </a:r>
            <a:r>
              <a:rPr lang="es-ES" dirty="0">
                <a:latin typeface="+mn-lt"/>
              </a:rPr>
              <a:t> (yr</a:t>
            </a:r>
            <a:r>
              <a:rPr lang="es-ES" baseline="30000" dirty="0">
                <a:latin typeface="+mn-lt"/>
              </a:rPr>
              <a:t>-1</a:t>
            </a:r>
            <a:r>
              <a:rPr lang="es-ES" dirty="0">
                <a:latin typeface="+mn-lt"/>
              </a:rPr>
              <a:t>)</a:t>
            </a:r>
          </a:p>
          <a:p>
            <a:pPr fontAlgn="auto">
              <a:spcBef>
                <a:spcPts val="0"/>
              </a:spcBef>
              <a:spcAft>
                <a:spcPts val="0"/>
              </a:spcAft>
              <a:defRPr/>
            </a:pPr>
            <a:r>
              <a:rPr lang="es-ES" dirty="0">
                <a:solidFill>
                  <a:srgbClr val="C00000"/>
                </a:solidFill>
                <a:latin typeface="+mn-lt"/>
              </a:rPr>
              <a:t>-</a:t>
            </a:r>
            <a:r>
              <a:rPr lang="es-ES" dirty="0">
                <a:solidFill>
                  <a:srgbClr val="C00000"/>
                </a:solidFill>
                <a:latin typeface="+mn-lt"/>
              </a:rPr>
              <a:t>2.7</a:t>
            </a:r>
            <a:r>
              <a:rPr lang="es-ES" dirty="0">
                <a:solidFill>
                  <a:srgbClr val="C00000"/>
                </a:solidFill>
                <a:latin typeface="+mn-lt"/>
              </a:rPr>
              <a:t>% (***)</a:t>
            </a:r>
            <a:endParaRPr lang="es-ES" dirty="0">
              <a:solidFill>
                <a:srgbClr val="C00000"/>
              </a:solidFill>
              <a:latin typeface="+mn-lt"/>
            </a:endParaRPr>
          </a:p>
          <a:p>
            <a:pPr fontAlgn="auto">
              <a:spcBef>
                <a:spcPts val="0"/>
              </a:spcBef>
              <a:spcAft>
                <a:spcPts val="0"/>
              </a:spcAft>
              <a:defRPr/>
            </a:pPr>
            <a:r>
              <a:rPr lang="es-ES" dirty="0">
                <a:solidFill>
                  <a:schemeClr val="accent1">
                    <a:lumMod val="75000"/>
                  </a:schemeClr>
                </a:solidFill>
                <a:latin typeface="+mn-lt"/>
              </a:rPr>
              <a:t>-2.1</a:t>
            </a:r>
            <a:r>
              <a:rPr lang="es-ES" dirty="0">
                <a:solidFill>
                  <a:schemeClr val="accent1">
                    <a:lumMod val="75000"/>
                  </a:schemeClr>
                </a:solidFill>
                <a:latin typeface="+mn-lt"/>
              </a:rPr>
              <a:t>% (***)</a:t>
            </a:r>
            <a:endParaRPr lang="es-ES" dirty="0">
              <a:solidFill>
                <a:schemeClr val="accent1">
                  <a:lumMod val="75000"/>
                </a:schemeClr>
              </a:solidFill>
              <a:latin typeface="+mn-lt"/>
            </a:endParaRPr>
          </a:p>
          <a:p>
            <a:pPr fontAlgn="auto">
              <a:spcBef>
                <a:spcPts val="0"/>
              </a:spcBef>
              <a:spcAft>
                <a:spcPts val="0"/>
              </a:spcAft>
              <a:defRPr/>
            </a:pPr>
            <a:r>
              <a:rPr lang="es-ES" dirty="0">
                <a:solidFill>
                  <a:srgbClr val="B19017"/>
                </a:solidFill>
                <a:latin typeface="+mn-lt"/>
              </a:rPr>
              <a:t>-2.5% (***)</a:t>
            </a:r>
          </a:p>
          <a:p>
            <a:pPr fontAlgn="auto">
              <a:spcBef>
                <a:spcPts val="0"/>
              </a:spcBef>
              <a:spcAft>
                <a:spcPts val="0"/>
              </a:spcAft>
              <a:defRPr/>
            </a:pPr>
            <a:r>
              <a:rPr lang="es-ES" dirty="0">
                <a:solidFill>
                  <a:srgbClr val="7CBF33"/>
                </a:solidFill>
                <a:latin typeface="+mn-lt"/>
              </a:rPr>
              <a:t>-0.9% </a:t>
            </a:r>
            <a:r>
              <a:rPr lang="es-ES" dirty="0">
                <a:solidFill>
                  <a:srgbClr val="7CBF33"/>
                </a:solidFill>
                <a:latin typeface="+mn-lt"/>
              </a:rPr>
              <a:t>(</a:t>
            </a:r>
            <a:r>
              <a:rPr lang="es-ES" dirty="0" err="1">
                <a:solidFill>
                  <a:srgbClr val="7CBF33"/>
                </a:solidFill>
                <a:latin typeface="+mn-lt"/>
              </a:rPr>
              <a:t>ns</a:t>
            </a:r>
            <a:r>
              <a:rPr lang="es-ES" dirty="0">
                <a:solidFill>
                  <a:srgbClr val="7CBF33"/>
                </a:solidFill>
                <a:latin typeface="+mn-lt"/>
              </a:rPr>
              <a:t>)</a:t>
            </a:r>
            <a:endParaRPr lang="es-ES" dirty="0">
              <a:solidFill>
                <a:srgbClr val="7CBF33"/>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6154</TotalTime>
  <Words>1665</Words>
  <Application>Microsoft Office PowerPoint</Application>
  <PresentationFormat>Presentación en pantalla (4:3)</PresentationFormat>
  <Paragraphs>216</Paragraphs>
  <Slides>30</Slides>
  <Notes>25</Notes>
  <HiddenSlides>3</HiddenSlides>
  <MMClips>0</MMClips>
  <ScaleCrop>false</ScaleCrop>
  <HeadingPairs>
    <vt:vector size="6" baseType="variant">
      <vt:variant>
        <vt:lpstr>Fuentes usadas</vt:lpstr>
      </vt:variant>
      <vt:variant>
        <vt:i4>2</vt:i4>
      </vt:variant>
      <vt:variant>
        <vt:lpstr>Plantilla de diseño</vt:lpstr>
      </vt:variant>
      <vt:variant>
        <vt:i4>1</vt:i4>
      </vt:variant>
      <vt:variant>
        <vt:lpstr>Títulos de diapositiva</vt:lpstr>
      </vt:variant>
      <vt:variant>
        <vt:i4>30</vt:i4>
      </vt:variant>
    </vt:vector>
  </HeadingPairs>
  <TitlesOfParts>
    <vt:vector size="33" baseType="lpstr">
      <vt:lpstr>Calibri</vt:lpstr>
      <vt:lpstr>Arial</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Thank you  </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Theobald, Mark</dc:creator>
  <cp:lastModifiedBy>ciemat</cp:lastModifiedBy>
  <cp:revision>120</cp:revision>
  <dcterms:created xsi:type="dcterms:W3CDTF">2016-05-10T08:51:41Z</dcterms:created>
  <dcterms:modified xsi:type="dcterms:W3CDTF">2016-05-20T08:35:31Z</dcterms:modified>
</cp:coreProperties>
</file>